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 id="2147484435" r:id="rId5"/>
    <p:sldMasterId id="2147484464" r:id="rId6"/>
  </p:sldMasterIdLst>
  <p:notesMasterIdLst>
    <p:notesMasterId r:id="rId41"/>
  </p:notesMasterIdLst>
  <p:handoutMasterIdLst>
    <p:handoutMasterId r:id="rId42"/>
  </p:handoutMasterIdLst>
  <p:sldIdLst>
    <p:sldId id="2514" r:id="rId7"/>
    <p:sldId id="2516" r:id="rId8"/>
    <p:sldId id="1871" r:id="rId9"/>
    <p:sldId id="2511" r:id="rId10"/>
    <p:sldId id="2512" r:id="rId11"/>
    <p:sldId id="2513" r:id="rId12"/>
    <p:sldId id="2517" r:id="rId13"/>
    <p:sldId id="1932" r:id="rId14"/>
    <p:sldId id="1938" r:id="rId15"/>
    <p:sldId id="1933" r:id="rId16"/>
    <p:sldId id="1939" r:id="rId17"/>
    <p:sldId id="1941" r:id="rId18"/>
    <p:sldId id="1942" r:id="rId19"/>
    <p:sldId id="1935" r:id="rId20"/>
    <p:sldId id="1936" r:id="rId21"/>
    <p:sldId id="1934" r:id="rId22"/>
    <p:sldId id="2508" r:id="rId23"/>
    <p:sldId id="2506" r:id="rId24"/>
    <p:sldId id="2509" r:id="rId25"/>
    <p:sldId id="2510" r:id="rId26"/>
    <p:sldId id="1892" r:id="rId27"/>
    <p:sldId id="1948" r:id="rId28"/>
    <p:sldId id="1955" r:id="rId29"/>
    <p:sldId id="1945" r:id="rId30"/>
    <p:sldId id="1946" r:id="rId31"/>
    <p:sldId id="1956" r:id="rId32"/>
    <p:sldId id="1949" r:id="rId33"/>
    <p:sldId id="1952" r:id="rId34"/>
    <p:sldId id="1951" r:id="rId35"/>
    <p:sldId id="1947" r:id="rId36"/>
    <p:sldId id="2486" r:id="rId37"/>
    <p:sldId id="1944" r:id="rId38"/>
    <p:sldId id="1954" r:id="rId39"/>
    <p:sldId id="1326" r:id="rId40"/>
  </p:sldIdLst>
  <p:sldSz cx="12436475" cy="6994525"/>
  <p:notesSz cx="6888163" cy="1001871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2B1987ED-3FEA-4D6C-B50B-D7C1E0C7F749}">
          <p14:sldIdLst>
            <p14:sldId id="2514"/>
            <p14:sldId id="2516"/>
            <p14:sldId id="1871"/>
            <p14:sldId id="2511"/>
            <p14:sldId id="2512"/>
            <p14:sldId id="2513"/>
            <p14:sldId id="2517"/>
            <p14:sldId id="1932"/>
            <p14:sldId id="1938"/>
            <p14:sldId id="1933"/>
            <p14:sldId id="1939"/>
            <p14:sldId id="1941"/>
            <p14:sldId id="1942"/>
            <p14:sldId id="1935"/>
            <p14:sldId id="1936"/>
            <p14:sldId id="1934"/>
            <p14:sldId id="2508"/>
            <p14:sldId id="2506"/>
            <p14:sldId id="2509"/>
            <p14:sldId id="2510"/>
            <p14:sldId id="1892"/>
            <p14:sldId id="1948"/>
            <p14:sldId id="1955"/>
            <p14:sldId id="1945"/>
            <p14:sldId id="1946"/>
            <p14:sldId id="1956"/>
            <p14:sldId id="1949"/>
            <p14:sldId id="1952"/>
            <p14:sldId id="1951"/>
            <p14:sldId id="1947"/>
            <p14:sldId id="2486"/>
            <p14:sldId id="1944"/>
            <p14:sldId id="1954"/>
          </p14:sldIdLst>
        </p14:section>
        <p14:section name="template" id="{4BF9AAF4-CA58-4154-9154-D0AAAE3FE63A}">
          <p14:sldIdLst>
            <p14:sldId id="1326"/>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3156" userDrawn="1">
          <p15:clr>
            <a:srgbClr val="A4A3A4"/>
          </p15:clr>
        </p15:guide>
        <p15:guide id="2" pos="217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E6E6E6"/>
    <a:srgbClr val="FF8C00"/>
    <a:srgbClr val="002050"/>
    <a:srgbClr val="0078D4"/>
    <a:srgbClr val="505050"/>
    <a:srgbClr val="1A1A1A"/>
    <a:srgbClr val="FFFFFF"/>
    <a:srgbClr val="FF00FF"/>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68EFF-99BC-47B6-A22A-9F29FF6D1B76}" v="106" dt="2018-11-21T01:16:59.550"/>
  </p1510:revLst>
</p1510:revInfo>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301" autoAdjust="0"/>
    <p:restoredTop sz="89231" autoAdjust="0"/>
  </p:normalViewPr>
  <p:slideViewPr>
    <p:cSldViewPr>
      <p:cViewPr varScale="1">
        <p:scale>
          <a:sx n="90" d="100"/>
          <a:sy n="90" d="100"/>
        </p:scale>
        <p:origin x="44" y="64"/>
      </p:cViewPr>
      <p:guideLst>
        <p:guide orient="horz" pos="2793"/>
        <p:guide pos="379"/>
      </p:guideLst>
    </p:cSldViewPr>
  </p:slideViewPr>
  <p:outlineViewPr>
    <p:cViewPr>
      <p:scale>
        <a:sx n="33" d="100"/>
        <a:sy n="33" d="100"/>
      </p:scale>
      <p:origin x="0" y="-2952"/>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100" d="100"/>
          <a:sy n="100" d="100"/>
        </p:scale>
        <p:origin x="3150" y="1068"/>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901698" y="0"/>
            <a:ext cx="2984871" cy="500936"/>
          </a:xfrm>
          <a:prstGeom prst="rect">
            <a:avLst/>
          </a:prstGeom>
        </p:spPr>
        <p:txBody>
          <a:bodyPr vert="horz" lIns="96606" tIns="48303" rIns="96606" bIns="48303" rtlCol="0"/>
          <a:lstStyle>
            <a:lvl1pPr algn="r">
              <a:defRPr sz="1300"/>
            </a:lvl1pPr>
          </a:lstStyle>
          <a:p>
            <a:fld id="{8C8D045D-9A66-44E7-900A-FC6D0BD4E54A}" type="datetime8">
              <a:rPr lang="en-US" smtClean="0">
                <a:latin typeface="Segoe UI" pitchFamily="34" charset="0"/>
              </a:rPr>
              <a:t>11/21/2018 10:13 AM</a:t>
            </a:fld>
            <a:endParaRPr lang="en-US" dirty="0">
              <a:latin typeface="Segoe UI" pitchFamily="34" charset="0"/>
            </a:endParaRPr>
          </a:p>
        </p:txBody>
      </p:sp>
      <p:sp>
        <p:nvSpPr>
          <p:cNvPr id="8" name="Footer Placeholder 7"/>
          <p:cNvSpPr>
            <a:spLocks noGrp="1"/>
          </p:cNvSpPr>
          <p:nvPr>
            <p:ph type="ftr" sz="quarter" idx="2"/>
          </p:nvPr>
        </p:nvSpPr>
        <p:spPr>
          <a:xfrm>
            <a:off x="0" y="9516038"/>
            <a:ext cx="5820498" cy="364235"/>
          </a:xfrm>
          <a:prstGeom prst="rect">
            <a:avLst/>
          </a:prstGeom>
        </p:spPr>
        <p:txBody>
          <a:bodyPr vert="horz" lIns="96606" tIns="48303" rIns="96606" bIns="48303" rtlCol="0" anchor="b"/>
          <a:lstStyle>
            <a:lvl1pPr algn="l">
              <a:defRPr sz="1300"/>
            </a:lvl1pPr>
          </a:lstStyle>
          <a:p>
            <a:pPr marL="420976" defTabSz="965746"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9017" y="9516038"/>
            <a:ext cx="1077552" cy="500936"/>
          </a:xfrm>
          <a:prstGeom prst="rect">
            <a:avLst/>
          </a:prstGeom>
        </p:spPr>
        <p:txBody>
          <a:bodyPr vert="horz" lIns="96606" tIns="48303" rIns="96606" bIns="48303"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06" tIns="48303" rIns="96606" bIns="48303" rtlCol="0" anchor="ctr"/>
          <a:lstStyle/>
          <a:p>
            <a:endParaRPr lang="en-US" dirty="0"/>
          </a:p>
        </p:txBody>
      </p:sp>
      <p:sp>
        <p:nvSpPr>
          <p:cNvPr id="10" name="Footer Placeholder 9"/>
          <p:cNvSpPr>
            <a:spLocks noGrp="1"/>
          </p:cNvSpPr>
          <p:nvPr>
            <p:ph type="ftr" sz="quarter" idx="4"/>
          </p:nvPr>
        </p:nvSpPr>
        <p:spPr>
          <a:xfrm>
            <a:off x="0" y="9517778"/>
            <a:ext cx="5946781" cy="390015"/>
          </a:xfrm>
          <a:prstGeom prst="rect">
            <a:avLst/>
          </a:prstGeom>
        </p:spPr>
        <p:txBody>
          <a:bodyPr vert="horz" lIns="96606" tIns="48303" rIns="96606" bIns="48303" rtlCol="0" anchor="b"/>
          <a:lstStyle>
            <a:lvl1pPr marL="603790" indent="0" algn="l">
              <a:defRPr sz="1300"/>
            </a:lvl1p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01698" y="0"/>
            <a:ext cx="2984871" cy="500936"/>
          </a:xfrm>
          <a:prstGeom prst="rect">
            <a:avLst/>
          </a:prstGeom>
        </p:spPr>
        <p:txBody>
          <a:bodyPr vert="horz" lIns="96606" tIns="48303" rIns="96606" bIns="48303" rtlCol="0"/>
          <a:lstStyle>
            <a:lvl1pPr algn="r">
              <a:defRPr sz="1300">
                <a:latin typeface="Segoe UI" pitchFamily="34" charset="0"/>
              </a:defRPr>
            </a:lvl1pPr>
          </a:lstStyle>
          <a:p>
            <a:fld id="{38EEC551-8CDA-4EB6-89BB-2A86C9F091C8}" type="datetime8">
              <a:rPr lang="en-US" smtClean="0"/>
              <a:t>11/21/2018 9:13 AM</a:t>
            </a:fld>
            <a:endParaRPr lang="en-US" dirty="0"/>
          </a:p>
        </p:txBody>
      </p:sp>
      <p:sp>
        <p:nvSpPr>
          <p:cNvPr id="12" name="Notes Placeholder 11"/>
          <p:cNvSpPr>
            <a:spLocks noGrp="1"/>
          </p:cNvSpPr>
          <p:nvPr>
            <p:ph type="body" sz="quarter" idx="3"/>
          </p:nvPr>
        </p:nvSpPr>
        <p:spPr>
          <a:xfrm>
            <a:off x="688817" y="4758889"/>
            <a:ext cx="5510530" cy="4508421"/>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35300" y="9516038"/>
            <a:ext cx="951269" cy="500936"/>
          </a:xfrm>
          <a:prstGeom prst="rect">
            <a:avLst/>
          </a:prstGeom>
        </p:spPr>
        <p:txBody>
          <a:bodyPr vert="horz" lIns="96606" tIns="48303" rIns="96606" bIns="48303"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81137" indent="-181137">
              <a:buFont typeface="Arial" panose="020B0604020202020204" pitchFamily="34" charset="0"/>
              <a:buChar char="•"/>
            </a:pPr>
            <a:r>
              <a:rPr kumimoji="1" lang="ja-JP" altLang="en-US" dirty="0"/>
              <a:t>開発者はコードに集中することができます。サーバー管理、容量計画、または可用性について思い煩う必要はありません。</a:t>
            </a:r>
            <a:endParaRPr kumimoji="1" lang="en-US" altLang="ja-JP" dirty="0"/>
          </a:p>
          <a:p>
            <a:pPr marL="181137" indent="-181137">
              <a:buFont typeface="Arial" panose="020B0604020202020204" pitchFamily="34" charset="0"/>
              <a:buChar char="•"/>
            </a:pPr>
            <a:r>
              <a:rPr kumimoji="1" lang="ja-JP" altLang="en-US" dirty="0"/>
              <a:t>アプリケーションコンポーネントは事実上無限のスケーラビリティでほぼリアルタイムでイベントやトリガに反応します。 必要に応じて計算リソースが使用されます。</a:t>
            </a:r>
            <a:endParaRPr kumimoji="1" lang="en-US" altLang="ja-JP" dirty="0"/>
          </a:p>
          <a:p>
            <a:pPr marL="181137" indent="-181137">
              <a:buFont typeface="Arial" panose="020B0604020202020204" pitchFamily="34" charset="0"/>
              <a:buChar char="•"/>
            </a:pPr>
            <a:r>
              <a:rPr kumimoji="1" lang="ja-JP" altLang="en-US" dirty="0"/>
              <a:t>請求は、通常、関数呼び出しの数、コードの実行時間、使用されたメモリで計算されます。</a:t>
            </a:r>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9:13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7884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0888"/>
            <a:ext cx="6678613" cy="3757612"/>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84871" cy="500936"/>
          </a:xfrm>
          <a:prstGeom prst="rect">
            <a:avLst/>
          </a:prstGeom>
        </p:spPr>
        <p:txBody>
          <a:bodyPr lIns="96606" tIns="48303" rIns="96606" bIns="48303"/>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11/21/2018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6574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81137" indent="-181137">
              <a:buFont typeface="Arial" panose="020B0604020202020204" pitchFamily="34" charset="0"/>
              <a:buChar char="•"/>
            </a:pPr>
            <a:r>
              <a:rPr lang="en-US" altLang="ja-JP" dirty="0"/>
              <a:t>Lets talk about what really makes up MSFT’s Serverless platform:  At the center of the Serverless platform, is</a:t>
            </a:r>
            <a:r>
              <a:rPr lang="en-US" altLang="ja-JP" baseline="0" dirty="0"/>
              <a:t> our compute offerings: Azure Functions and Azure Logic Apps. Azure Functions is an event based Serverless hat </a:t>
            </a:r>
            <a:r>
              <a:rPr lang="en-US" altLang="ja-JP" baseline="0" dirty="0" err="1"/>
              <a:t>helpcompute</a:t>
            </a:r>
            <a:r>
              <a:rPr lang="en-US" altLang="ja-JP" baseline="0" dirty="0"/>
              <a:t> experience </a:t>
            </a:r>
            <a:r>
              <a:rPr lang="en-US" altLang="ja-JP" baseline="0" dirty="0" err="1"/>
              <a:t>ts</a:t>
            </a:r>
            <a:r>
              <a:rPr lang="en-US" altLang="ja-JP" baseline="0" dirty="0"/>
              <a:t> you accelerate your development. Logic Apps is a powerful orchestration tool. It enables building a Serverless app in minutes – by orchestrating multiple functions using a visual workflow tool. </a:t>
            </a:r>
          </a:p>
          <a:p>
            <a:pPr marL="181137" indent="-181137">
              <a:buFont typeface="Arial" panose="020B0604020202020204" pitchFamily="34" charset="0"/>
              <a:buChar char="•"/>
            </a:pPr>
            <a:endParaRPr lang="en-US" altLang="ja-JP" baseline="0" dirty="0"/>
          </a:p>
          <a:p>
            <a:pPr marL="181137" indent="-181137">
              <a:buFont typeface="Arial" panose="020B0604020202020204" pitchFamily="34" charset="0"/>
              <a:buChar char="•"/>
            </a:pPr>
            <a:r>
              <a:rPr lang="en-US" altLang="ja-JP" baseline="0" dirty="0"/>
              <a:t>Say you have your apps up and running using Serverless. Congratulations! You now need to collect intelligence from different apps across platforms to take actions upon. There are a few essential components which we think are core to building Serverless applications are: </a:t>
            </a:r>
          </a:p>
          <a:p>
            <a:pPr marL="664169" lvl="1" indent="-181137"/>
            <a:r>
              <a:rPr lang="en-US" altLang="ja-JP" baseline="0" dirty="0"/>
              <a:t>Data/ Storage –Functions has triggers and bindings with Azure document DB and Azure Blob storage </a:t>
            </a:r>
          </a:p>
          <a:p>
            <a:pPr marL="1147201" lvl="2" indent="-181137"/>
            <a:r>
              <a:rPr lang="en-US" altLang="ja-JP" b="1" baseline="0" dirty="0"/>
              <a:t>** Triggers: </a:t>
            </a:r>
            <a:r>
              <a:rPr lang="en-US" altLang="ja-JP" b="1" dirty="0"/>
              <a:t>Triggers are event responses used to trigger your custom code. They allow you to respond to events across the Azure platform or on premise. </a:t>
            </a:r>
            <a:endParaRPr lang="en-US" altLang="ja-JP" b="1" baseline="0" dirty="0"/>
          </a:p>
          <a:p>
            <a:pPr marL="1147201" lvl="2" indent="-181137"/>
            <a:r>
              <a:rPr lang="en-US" altLang="ja-JP" b="1" baseline="0" dirty="0"/>
              <a:t>** Bindings: </a:t>
            </a:r>
            <a:r>
              <a:rPr lang="en-US" altLang="ja-JP" b="1" dirty="0"/>
              <a:t>Bindings represent the necessary meta data used to connect your code to the desired trigger or associated input or output data.</a:t>
            </a:r>
            <a:endParaRPr lang="en-US" altLang="ja-JP" b="1" baseline="0" dirty="0"/>
          </a:p>
          <a:p>
            <a:pPr marL="664169" lvl="1" indent="-181137"/>
            <a:r>
              <a:rPr lang="en-US" altLang="ja-JP" baseline="0" dirty="0"/>
              <a:t>Messaging such as queues and topics using Azure Service Bus and Azure Event Hubs</a:t>
            </a:r>
          </a:p>
          <a:p>
            <a:pPr marL="664169" lvl="1" indent="-181137"/>
            <a:r>
              <a:rPr lang="en-US" altLang="ja-JP" baseline="0" dirty="0"/>
              <a:t>Integration – that includes core LOB apps and SaaS apps integration via Azure Logic Apps.</a:t>
            </a:r>
          </a:p>
          <a:p>
            <a:pPr marL="664169" lvl="1" indent="-181137"/>
            <a:r>
              <a:rPr lang="en-US" altLang="ja-JP" baseline="0" dirty="0"/>
              <a:t>Intelligence on data and sentiment/ predictive analysis using Cognitive services and Machine learning</a:t>
            </a:r>
          </a:p>
          <a:p>
            <a:pPr marL="664169" lvl="1" indent="-181137"/>
            <a:r>
              <a:rPr lang="en-US" altLang="ja-JP" baseline="0" dirty="0"/>
              <a:t>Conversation as a service – how do we equip developers to build apps that offer an end-to-end experience for their end users – Azure Bot Service offers a Serverless interactive bot experience. </a:t>
            </a:r>
          </a:p>
          <a:p>
            <a:endParaRPr lang="en-US" altLang="ja-JP" baseline="0" dirty="0"/>
          </a:p>
          <a:p>
            <a:pPr marL="181137" indent="-181137" defTabSz="966064">
              <a:lnSpc>
                <a:spcPct val="100000"/>
              </a:lnSpc>
              <a:spcAft>
                <a:spcPts val="0"/>
              </a:spcAft>
              <a:buFont typeface="Arial" panose="020B0604020202020204" pitchFamily="34" charset="0"/>
              <a:buChar char="•"/>
              <a:defRPr/>
            </a:pPr>
            <a:r>
              <a:rPr lang="en-US" altLang="ja-JP" baseline="0" dirty="0"/>
              <a:t>More, developers are spending more time writing code that allows them to add huge business impact with Serverless.  MSFT offers numerous development tools such as IDE Support for Visual Studio in functions and Logic Apps, enables local development (vs web browser coding environment), visual debugging capability, all with your tools of choice.</a:t>
            </a:r>
          </a:p>
          <a:p>
            <a:endParaRPr lang="en-US" altLang="ja-JP" baseline="0" dirty="0"/>
          </a:p>
          <a:p>
            <a:pPr marL="181137" indent="-181137">
              <a:buFont typeface="Arial" panose="020B0604020202020204" pitchFamily="34" charset="0"/>
              <a:buChar char="•"/>
            </a:pPr>
            <a:r>
              <a:rPr lang="en-US" altLang="ja-JP" baseline="0" dirty="0"/>
              <a:t>Lastly, I also want to highlight top scenarios and use cases for Serverless:</a:t>
            </a:r>
          </a:p>
          <a:p>
            <a:pPr marL="724548" lvl="1" indent="-241516">
              <a:buFont typeface="+mj-lt"/>
              <a:buAutoNum type="arabicPeriod"/>
            </a:pPr>
            <a:r>
              <a:rPr lang="en-US" altLang="ja-JP" baseline="0" dirty="0"/>
              <a:t>Real-time Stream analytics: Customers can use Functions to feed real-time streams of data from application tracking into structured data and store it in SQL online.</a:t>
            </a:r>
          </a:p>
          <a:p>
            <a:pPr marL="724548" lvl="1" indent="-241516">
              <a:buFont typeface="+mj-lt"/>
              <a:buAutoNum type="arabicPeriod"/>
            </a:pPr>
            <a:r>
              <a:rPr lang="en-US" altLang="ja-JP" baseline="0" dirty="0"/>
              <a:t>SaaS event processing: Customers can use Functions and Logic Apps to analyze data from an excel file in </a:t>
            </a:r>
            <a:r>
              <a:rPr lang="en-US" altLang="ja-JP" baseline="0" dirty="0" err="1"/>
              <a:t>Onedrive</a:t>
            </a:r>
            <a:r>
              <a:rPr lang="en-US" altLang="ja-JP" baseline="0" dirty="0"/>
              <a:t> and perform validation, filtration, sorting and convert data into consumable business charts</a:t>
            </a:r>
          </a:p>
          <a:p>
            <a:pPr marL="724548" lvl="1" indent="-241516">
              <a:buFont typeface="+mj-lt"/>
              <a:buAutoNum type="arabicPeriod"/>
            </a:pPr>
            <a:r>
              <a:rPr lang="en-US" altLang="ja-JP" baseline="0" dirty="0"/>
              <a:t>Web app architecture: Used a lot in creating targeted  marketing collaterals – when a customer clicks on a webpage, it triggers a webhook, that uses a function to create an ad that matches the customer profile and displays a completed webpage.</a:t>
            </a:r>
          </a:p>
          <a:p>
            <a:pPr marL="724548" lvl="1" indent="-241516">
              <a:buFont typeface="+mj-lt"/>
              <a:buAutoNum type="arabicPeriod"/>
            </a:pPr>
            <a:r>
              <a:rPr lang="en-US" altLang="ja-JP" baseline="0" dirty="0"/>
              <a:t>Real-time bot messaging: When customers send a message to a </a:t>
            </a:r>
            <a:r>
              <a:rPr lang="en-US" altLang="ja-JP" baseline="0" dirty="0" err="1"/>
              <a:t>chatbox</a:t>
            </a:r>
            <a:r>
              <a:rPr lang="en-US" altLang="ja-JP" baseline="0" dirty="0"/>
              <a:t>, Functions calls Cortana analytics to generate appropriate answers and sends a response back.</a:t>
            </a:r>
          </a:p>
          <a:p>
            <a:pPr marL="724548" lvl="1" indent="-241516">
              <a:buFont typeface="+mj-lt"/>
              <a:buAutoNum type="arabicPeriod"/>
            </a:pPr>
            <a:endParaRPr lang="en-US" altLang="ja-JP" baseline="0" dirty="0"/>
          </a:p>
          <a:p>
            <a:pPr marL="483032" lvl="1" indent="0">
              <a:buNone/>
            </a:pPr>
            <a:endParaRPr lang="en-US" altLang="ja-JP" baseline="0" dirty="0"/>
          </a:p>
          <a:p>
            <a:pPr defTabSz="985385">
              <a:lnSpc>
                <a:spcPct val="100000"/>
              </a:lnSpc>
              <a:spcAft>
                <a:spcPts val="0"/>
              </a:spcAft>
              <a:defRPr/>
            </a:pPr>
            <a:r>
              <a:rPr lang="en-US" altLang="ja-JP" b="1" baseline="0" dirty="0"/>
              <a:t>//from before:  Customers have different paths to build a Serverless app – start by building the distributed application components using functions by leveraging the numerous templates and declarative bindings </a:t>
            </a:r>
            <a:r>
              <a:rPr lang="en-US" altLang="ja-JP" b="1" u="sng" baseline="0" dirty="0"/>
              <a:t>Or</a:t>
            </a:r>
            <a:r>
              <a:rPr lang="en-US" altLang="ja-JP" b="1" baseline="0" dirty="0"/>
              <a:t> </a:t>
            </a:r>
          </a:p>
          <a:p>
            <a:pPr defTabSz="985385">
              <a:lnSpc>
                <a:spcPct val="100000"/>
              </a:lnSpc>
              <a:spcAft>
                <a:spcPts val="0"/>
              </a:spcAft>
              <a:defRPr/>
            </a:pPr>
            <a:r>
              <a:rPr lang="en-US" altLang="ja-JP" b="1" baseline="0" dirty="0"/>
              <a:t>Start with the workflow and orchestration of Serverless application using Azure Logic Apps. The visual designer enables developers to quickly and easily author, edit and visualize orchestration of multiple functions and workflow. </a:t>
            </a:r>
          </a:p>
          <a:p>
            <a:endParaRPr lang="en-US" altLang="ja-JP" baseline="0" dirty="0"/>
          </a:p>
          <a:p>
            <a:endParaRPr lang="en-US" altLang="ja-JP" baseline="0" dirty="0"/>
          </a:p>
          <a:p>
            <a:endParaRPr lang="en-US" altLang="ja-JP" baseline="0" dirty="0"/>
          </a:p>
          <a:p>
            <a:endParaRPr lang="en-US" altLang="ja-JP" baseline="0" dirty="0"/>
          </a:p>
          <a:p>
            <a:endParaRPr lang="en-US" altLang="ja-JP" dirty="0"/>
          </a:p>
          <a:p>
            <a:endParaRPr lang="en-US" altLang="ja-JP" dirty="0"/>
          </a:p>
          <a:p>
            <a:endParaRPr kumimoji="1" lang="ja-JP" altLang="en-US" dirty="0"/>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9:13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536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So what kind of apps and scenarios can be built using serverless technologies?</a:t>
            </a:r>
          </a:p>
          <a:p>
            <a:r>
              <a:rPr lang="en-US" altLang="ja-JP" dirty="0"/>
              <a:t>The answer is anything where there is need to run some logic in response to an event.  </a:t>
            </a:r>
          </a:p>
          <a:p>
            <a:endParaRPr lang="en-US" altLang="ja-JP" dirty="0"/>
          </a:p>
          <a:p>
            <a:r>
              <a:rPr lang="en-US" altLang="ja-JP" dirty="0"/>
              <a:t>Some of you might be surprised to learn that, the above definition covers a big portion of the computing universe.  Modern computing is all about events:</a:t>
            </a:r>
          </a:p>
          <a:p>
            <a:pPr marL="241516" indent="-241516">
              <a:buFont typeface="+mj-lt"/>
              <a:buAutoNum type="arabicPeriod"/>
            </a:pPr>
            <a:r>
              <a:rPr lang="en-US" altLang="ja-JP" dirty="0"/>
              <a:t>An IoT device sending data to analyze and store in real-time is an event.  There are billions of those.  Handling of such data such as enriching, analyzing or filtering is best done using serverless functions which can be spun up on demand.</a:t>
            </a:r>
          </a:p>
          <a:p>
            <a:pPr marL="241516" indent="-241516" defTabSz="966064">
              <a:lnSpc>
                <a:spcPct val="100000"/>
              </a:lnSpc>
              <a:spcAft>
                <a:spcPts val="0"/>
              </a:spcAft>
              <a:buFont typeface="+mj-lt"/>
              <a:buAutoNum type="arabicPeriod"/>
              <a:defRPr/>
            </a:pPr>
            <a:r>
              <a:rPr lang="en-US" altLang="ja-JP" dirty="0"/>
              <a:t>Almost every web based application needs to run some regular maintenance task like cleaning up a database or synchronizing data between two systems.  All of these times are events.  Such tasks that need to be run only at specific times, don’t call for dedicated infrastructure.  They are best left to serverless solutions.</a:t>
            </a:r>
          </a:p>
          <a:p>
            <a:pPr marL="241516" indent="-241516">
              <a:buFont typeface="+mj-lt"/>
              <a:buAutoNum type="arabicPeriod"/>
            </a:pPr>
            <a:r>
              <a:rPr lang="en-US" altLang="ja-JP" dirty="0"/>
              <a:t>A mobile app clicking a picture and submitting to backend is an event.  There are billions of such apps.  In many cases developers building such apps want to focus on delighting their customers using clients app experience.  Serverless technology can easily take away the burden of building mobile backends.</a:t>
            </a:r>
          </a:p>
          <a:p>
            <a:pPr marL="241516" indent="-241516">
              <a:buFont typeface="+mj-lt"/>
              <a:buAutoNum type="arabicPeriod"/>
            </a:pPr>
            <a:r>
              <a:rPr lang="en-US" altLang="ja-JP" dirty="0"/>
              <a:t>Automated response systems receiving a customer request is an event.  Building intelligent bots for such scenarios using serverless technology is again a great example where the focus needs to be on logic instead of infrastructure.</a:t>
            </a:r>
          </a:p>
          <a:p>
            <a:pPr marL="241516" indent="-241516">
              <a:buFont typeface="+mj-lt"/>
              <a:buAutoNum type="arabicPeriod"/>
            </a:pPr>
            <a:endParaRPr lang="en-US" altLang="ja-JP" dirty="0"/>
          </a:p>
          <a:p>
            <a:pPr marL="241516" indent="-241516">
              <a:buFont typeface="+mj-lt"/>
              <a:buAutoNum type="arabicPeriod"/>
            </a:pPr>
            <a:endParaRPr lang="en-US" altLang="ja-JP" dirty="0"/>
          </a:p>
          <a:p>
            <a:r>
              <a:rPr lang="en-US" altLang="ja-JP" dirty="0"/>
              <a:t>These are only some of the many examples which fit well with serverless.</a:t>
            </a:r>
          </a:p>
          <a:p>
            <a:endParaRPr kumimoji="1" lang="ja-JP" altLang="en-US" dirty="0"/>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9:13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3594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BRK4020</a:t>
            </a:r>
          </a:p>
          <a:p>
            <a:r>
              <a:rPr kumimoji="1" lang="en-US" altLang="ja-JP" dirty="0"/>
              <a:t>https://azure.microsoft.com/ja-jp/blog/introducing-azure-functions-2-0/</a:t>
            </a:r>
          </a:p>
          <a:p>
            <a:r>
              <a:rPr kumimoji="1" lang="ja-JP" altLang="en-US" dirty="0"/>
              <a:t>クロス プラットフォームの機能強化された </a:t>
            </a:r>
            <a:r>
              <a:rPr kumimoji="1" lang="en-US" altLang="ja-JP" dirty="0"/>
              <a:t>Azure Functions </a:t>
            </a:r>
            <a:r>
              <a:rPr kumimoji="1" lang="ja-JP" altLang="en-US" dirty="0"/>
              <a:t>ランタイムの一般提供が始まり、クロスプラットフォームの </a:t>
            </a:r>
            <a:r>
              <a:rPr kumimoji="1" lang="en-US" altLang="ja-JP" dirty="0"/>
              <a:t>.NET Core </a:t>
            </a:r>
            <a:r>
              <a:rPr kumimoji="1" lang="ja-JP" altLang="en-US" dirty="0"/>
              <a:t>資産を </a:t>
            </a:r>
            <a:r>
              <a:rPr kumimoji="1" lang="en-US" altLang="ja-JP" dirty="0"/>
              <a:t>Functions </a:t>
            </a:r>
            <a:r>
              <a:rPr kumimoji="1" lang="ja-JP" altLang="en-US" dirty="0"/>
              <a:t>アプリ内で使用できます。</a:t>
            </a:r>
            <a:endParaRPr kumimoji="1" lang="en-US" altLang="ja-JP" dirty="0"/>
          </a:p>
          <a:p>
            <a:r>
              <a:rPr kumimoji="1" lang="ja-JP" altLang="en-US" dirty="0"/>
              <a:t>関数アプリのデプロイ パッケージ ファイルから、関数を直接実行できます。</a:t>
            </a:r>
            <a:r>
              <a:rPr kumimoji="1" lang="en-US" altLang="ja-JP" dirty="0"/>
              <a:t>https://docs.microsoft.com/ja-jp/azure/azure-functions/run-functions-from-deployment-package </a:t>
            </a:r>
          </a:p>
          <a:p>
            <a:r>
              <a:rPr kumimoji="1" lang="ja-JP" altLang="en-US" dirty="0"/>
              <a:t>このランタイムは </a:t>
            </a:r>
            <a:r>
              <a:rPr kumimoji="1" lang="en-US" altLang="ja-JP" dirty="0"/>
              <a:t>Azure Functions </a:t>
            </a:r>
            <a:r>
              <a:rPr kumimoji="1" lang="ja-JP" altLang="en-US" dirty="0"/>
              <a:t>サービスの外部でホスティングされるときでも良好に動作し、場所を問わず実行できます。</a:t>
            </a:r>
            <a:r>
              <a:rPr kumimoji="1" lang="en-US" altLang="ja-JP" dirty="0"/>
              <a:t>Kubernetes </a:t>
            </a:r>
            <a:r>
              <a:rPr kumimoji="1" lang="ja-JP" altLang="en-US" dirty="0"/>
              <a:t>での </a:t>
            </a:r>
            <a:r>
              <a:rPr kumimoji="1" lang="en-US" altLang="ja-JP" dirty="0"/>
              <a:t>Azure Functions </a:t>
            </a:r>
            <a:r>
              <a:rPr kumimoji="1" lang="ja-JP" altLang="en-US" dirty="0"/>
              <a:t>と </a:t>
            </a:r>
            <a:r>
              <a:rPr kumimoji="1" lang="en-US" altLang="ja-JP" dirty="0"/>
              <a:t>IoT Edge </a:t>
            </a:r>
            <a:r>
              <a:rPr kumimoji="1" lang="ja-JP" altLang="en-US" dirty="0"/>
              <a:t>での </a:t>
            </a:r>
            <a:r>
              <a:rPr kumimoji="1" lang="en-US" altLang="ja-JP" dirty="0"/>
              <a:t>Azure Functions </a:t>
            </a:r>
          </a:p>
          <a:p>
            <a:endParaRPr kumimoji="1" lang="ja-JP" altLang="en-US" dirty="0"/>
          </a:p>
          <a:p>
            <a:endParaRPr kumimoji="1" lang="ja-JP" altLang="en-US" dirty="0"/>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9:13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3544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BRK4020</a:t>
            </a:r>
          </a:p>
          <a:p>
            <a:r>
              <a:rPr kumimoji="1" lang="en-US" altLang="ja-JP" dirty="0"/>
              <a:t>https://docs.microsoft.com/ja-jp/azure/azure-functions/durable-functions-overview</a:t>
            </a:r>
          </a:p>
          <a:p>
            <a:r>
              <a:rPr kumimoji="1" lang="ja-JP" altLang="en-US" dirty="0"/>
              <a:t>オーケストレーター関数という新しいタイプの関数で、ステートフルなワークフローを定義できます。 </a:t>
            </a:r>
            <a:endParaRPr kumimoji="1" lang="en-US" altLang="ja-JP" dirty="0"/>
          </a:p>
          <a:p>
            <a:r>
              <a:rPr kumimoji="1" lang="en-US" altLang="ja-JP" dirty="0"/>
              <a:t>Durable Functions </a:t>
            </a:r>
            <a:r>
              <a:rPr kumimoji="1" lang="ja-JP" altLang="en-US" dirty="0"/>
              <a:t>の主な用途は、サーバーレス アプリケーションにおける複雑でステートフルな調整の問題をシンプルにすることです。 </a:t>
            </a:r>
            <a:endParaRPr kumimoji="1" lang="en-US" altLang="ja-JP" dirty="0"/>
          </a:p>
          <a:p>
            <a:r>
              <a:rPr kumimoji="1" lang="en-US" altLang="ja-JP" dirty="0"/>
              <a:t>https://qiita.com/TsuyoshiUshio@github/items/3e8acb1b0388b6045fdb</a:t>
            </a:r>
          </a:p>
          <a:p>
            <a:endParaRPr kumimoji="1" lang="ja-JP" altLang="en-US" dirty="0"/>
          </a:p>
        </p:txBody>
      </p:sp>
      <p:sp>
        <p:nvSpPr>
          <p:cNvPr id="4" name="スライド番号プレースホルダー 3"/>
          <p:cNvSpPr>
            <a:spLocks noGrp="1"/>
          </p:cNvSpPr>
          <p:nvPr>
            <p:ph type="sldNum" sz="quarter" idx="5"/>
          </p:nvPr>
        </p:nvSpPr>
        <p:spPr/>
        <p:txBody>
          <a:bodyPr/>
          <a:lstStyle/>
          <a:p>
            <a:fld id="{C722EF63-63C9-42A9-A86E-9A06C35B4FB5}" type="slidenum">
              <a:rPr kumimoji="1" lang="ja-JP" altLang="en-US" smtClean="0"/>
              <a:t>18</a:t>
            </a:fld>
            <a:endParaRPr kumimoji="1" lang="ja-JP" altLang="en-US"/>
          </a:p>
        </p:txBody>
      </p:sp>
    </p:spTree>
    <p:extLst>
      <p:ext uri="{BB962C8B-B14F-4D97-AF65-F5344CB8AC3E}">
        <p14:creationId xmlns:p14="http://schemas.microsoft.com/office/powerpoint/2010/main" val="370339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https://azure.microsoft.com/ja-jp/pricing/details/functions/</a:t>
            </a:r>
          </a:p>
          <a:p>
            <a:endParaRPr kumimoji="1" lang="ja-JP" altLang="en-US" dirty="0"/>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10:16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6240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THR2201</a:t>
            </a:r>
          </a:p>
          <a:p>
            <a:r>
              <a:rPr kumimoji="1" lang="en-US" altLang="ja-JP" dirty="0"/>
              <a:t>Azure Functions </a:t>
            </a:r>
            <a:r>
              <a:rPr kumimoji="1" lang="ja-JP" altLang="en-US" dirty="0"/>
              <a:t>は、</a:t>
            </a:r>
            <a:r>
              <a:rPr kumimoji="1" lang="en-US" altLang="ja-JP" dirty="0"/>
              <a:t>Functions v2 (</a:t>
            </a:r>
            <a:r>
              <a:rPr kumimoji="1" lang="ja-JP" altLang="en-US" dirty="0"/>
              <a:t>クロスプラットフォーム</a:t>
            </a:r>
            <a:r>
              <a:rPr kumimoji="1" lang="en-US" altLang="ja-JP" dirty="0"/>
              <a:t>) </a:t>
            </a:r>
            <a:r>
              <a:rPr kumimoji="1" lang="ja-JP" altLang="en-US" dirty="0"/>
              <a:t>ランタイム上での </a:t>
            </a:r>
            <a:r>
              <a:rPr kumimoji="1" lang="en-US" altLang="ja-JP" dirty="0"/>
              <a:t>Python 3.6 </a:t>
            </a:r>
            <a:r>
              <a:rPr kumimoji="1" lang="ja-JP" altLang="en-US" dirty="0"/>
              <a:t>を使用した </a:t>
            </a:r>
            <a:r>
              <a:rPr kumimoji="1" lang="en-US" altLang="ja-JP" dirty="0"/>
              <a:t>Python </a:t>
            </a:r>
            <a:r>
              <a:rPr kumimoji="1" lang="ja-JP" altLang="en-US" dirty="0"/>
              <a:t>の開発をサポートするようになります。</a:t>
            </a:r>
          </a:p>
        </p:txBody>
      </p:sp>
      <p:sp>
        <p:nvSpPr>
          <p:cNvPr id="4" name="スライド番号プレースホルダー 3"/>
          <p:cNvSpPr>
            <a:spLocks noGrp="1"/>
          </p:cNvSpPr>
          <p:nvPr>
            <p:ph type="sldNum" sz="quarter" idx="5"/>
          </p:nvPr>
        </p:nvSpPr>
        <p:spPr/>
        <p:txBody>
          <a:bodyPr/>
          <a:lstStyle/>
          <a:p>
            <a:fld id="{C722EF63-63C9-42A9-A86E-9A06C35B4FB5}" type="slidenum">
              <a:rPr kumimoji="1" lang="ja-JP" altLang="en-US" smtClean="0"/>
              <a:t>21</a:t>
            </a:fld>
            <a:endParaRPr kumimoji="1" lang="ja-JP" altLang="en-US"/>
          </a:p>
        </p:txBody>
      </p:sp>
    </p:spTree>
    <p:extLst>
      <p:ext uri="{BB962C8B-B14F-4D97-AF65-F5344CB8AC3E}">
        <p14:creationId xmlns:p14="http://schemas.microsoft.com/office/powerpoint/2010/main" val="55973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イベント ドメインにより、ユーザーは、</a:t>
            </a:r>
            <a:r>
              <a:rPr kumimoji="1" lang="en-US" altLang="ja-JP" dirty="0"/>
              <a:t>Azure </a:t>
            </a:r>
            <a:r>
              <a:rPr kumimoji="1" lang="ja-JP" altLang="en-US" dirty="0"/>
              <a:t>サービス </a:t>
            </a:r>
            <a:r>
              <a:rPr kumimoji="1" lang="en-US" altLang="ja-JP" dirty="0"/>
              <a:t>(Storage </a:t>
            </a:r>
            <a:r>
              <a:rPr kumimoji="1" lang="ja-JP" altLang="en-US" dirty="0"/>
              <a:t>や </a:t>
            </a:r>
            <a:r>
              <a:rPr kumimoji="1" lang="en-US" altLang="ja-JP" dirty="0"/>
              <a:t>IoT Hub </a:t>
            </a:r>
            <a:r>
              <a:rPr kumimoji="1" lang="ja-JP" altLang="en-US" dirty="0"/>
              <a:t>など</a:t>
            </a:r>
            <a:r>
              <a:rPr kumimoji="1" lang="en-US" altLang="ja-JP" dirty="0"/>
              <a:t>) </a:t>
            </a:r>
            <a:r>
              <a:rPr kumimoji="1" lang="ja-JP" altLang="en-US" dirty="0"/>
              <a:t>によって使用されているものと同じアーキテクチャ を使用して、イベントを発行できます。 数千のトピックにイベントを発行できます。 また、ドメインでは、テナントをパーティション分割できるように各トピックの承認と認証を制御できます。</a:t>
            </a:r>
            <a:endParaRPr kumimoji="1" lang="en-US" altLang="ja-JP" dirty="0"/>
          </a:p>
          <a:p>
            <a:r>
              <a:rPr kumimoji="1" lang="en-US" altLang="ja-JP" dirty="0"/>
              <a:t>https://docs.microsoft.com/ja-jp/azure/event-grid/event-domains</a:t>
            </a:r>
            <a:endParaRPr kumimoji="1" lang="ja-JP" altLang="en-US" dirty="0"/>
          </a:p>
        </p:txBody>
      </p:sp>
      <p:sp>
        <p:nvSpPr>
          <p:cNvPr id="4" name="フッター プレースホルダー 3"/>
          <p:cNvSpPr>
            <a:spLocks noGrp="1"/>
          </p:cNvSpPr>
          <p:nvPr>
            <p:ph type="ftr" sz="quarter" idx="4"/>
          </p:nvPr>
        </p:nvSpPr>
        <p:spPr/>
        <p:txBody>
          <a:bodyPr/>
          <a:lstStyle/>
          <a:p>
            <a:pPr defTabSz="9657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11/21/2018 9:13 AM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297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BRK2028</a:t>
            </a:r>
          </a:p>
          <a:p>
            <a:r>
              <a:rPr kumimoji="1" lang="en-US" altLang="ja-JP" dirty="0"/>
              <a:t>https://docs.microsoft.com/ja-jp/azure/logic-apps/logic-apps-using-sap-connector</a:t>
            </a:r>
          </a:p>
          <a:p>
            <a:r>
              <a:rPr kumimoji="1" lang="en-US" altLang="ja-JP" dirty="0"/>
              <a:t>SAP ERP Central Component (ECC) </a:t>
            </a:r>
            <a:r>
              <a:rPr kumimoji="1" lang="ja-JP" altLang="en-US" dirty="0"/>
              <a:t>コネクタを使用し、</a:t>
            </a:r>
            <a:r>
              <a:rPr kumimoji="1" lang="en-US" altLang="ja-JP" dirty="0"/>
              <a:t>Logic Apps </a:t>
            </a:r>
            <a:r>
              <a:rPr kumimoji="1" lang="ja-JP" altLang="en-US" dirty="0"/>
              <a:t>内からオンプレミス </a:t>
            </a:r>
            <a:r>
              <a:rPr kumimoji="1" lang="en-US" altLang="ja-JP" dirty="0"/>
              <a:t>SAP </a:t>
            </a:r>
            <a:r>
              <a:rPr kumimoji="1" lang="ja-JP" altLang="en-US" dirty="0"/>
              <a:t>リソースにアクセスできる。</a:t>
            </a:r>
            <a:endParaRPr kumimoji="1" lang="en-US" altLang="ja-JP" dirty="0"/>
          </a:p>
          <a:p>
            <a:r>
              <a:rPr kumimoji="1" lang="en-US" altLang="ja-JP" dirty="0"/>
              <a:t>SAP ECC </a:t>
            </a:r>
            <a:r>
              <a:rPr kumimoji="1" lang="ja-JP" altLang="en-US" dirty="0"/>
              <a:t>コネクタでは、</a:t>
            </a:r>
            <a:r>
              <a:rPr kumimoji="1" lang="en-US" altLang="ja-JP" dirty="0"/>
              <a:t>Intermediate Document (</a:t>
            </a:r>
            <a:r>
              <a:rPr kumimoji="1" lang="en-US" altLang="ja-JP" dirty="0" err="1"/>
              <a:t>IDoc</a:t>
            </a:r>
            <a:r>
              <a:rPr kumimoji="1" lang="en-US" altLang="ja-JP" dirty="0"/>
              <a:t>)</a:t>
            </a:r>
            <a:r>
              <a:rPr kumimoji="1" lang="ja-JP" altLang="en-US" dirty="0" err="1"/>
              <a:t>、</a:t>
            </a:r>
            <a:r>
              <a:rPr kumimoji="1" lang="en-US" altLang="ja-JP" dirty="0"/>
              <a:t>Business Application Programming Interface (BAPI)</a:t>
            </a:r>
            <a:r>
              <a:rPr kumimoji="1" lang="ja-JP" altLang="en-US" dirty="0" err="1"/>
              <a:t>、</a:t>
            </a:r>
            <a:r>
              <a:rPr kumimoji="1" lang="en-US" altLang="ja-JP" dirty="0"/>
              <a:t>Remote Function Call (RFC) </a:t>
            </a:r>
            <a:r>
              <a:rPr kumimoji="1" lang="ja-JP" altLang="en-US" dirty="0"/>
              <a:t>を介し、</a:t>
            </a:r>
            <a:r>
              <a:rPr kumimoji="1" lang="en-US" altLang="ja-JP" dirty="0"/>
              <a:t>SAP </a:t>
            </a:r>
            <a:r>
              <a:rPr kumimoji="1" lang="en-US" altLang="ja-JP" dirty="0" err="1"/>
              <a:t>Netweaver</a:t>
            </a:r>
            <a:r>
              <a:rPr kumimoji="1" lang="en-US" altLang="ja-JP" dirty="0"/>
              <a:t> </a:t>
            </a:r>
            <a:r>
              <a:rPr kumimoji="1" lang="ja-JP" altLang="en-US" dirty="0"/>
              <a:t>ベースのシステムとの間でメッセージやデータが統合されます。</a:t>
            </a:r>
            <a:endParaRPr kumimoji="1" lang="en-US" altLang="ja-JP" dirty="0"/>
          </a:p>
          <a:p>
            <a:r>
              <a:rPr kumimoji="1" lang="en-US" altLang="ja-JP" dirty="0"/>
              <a:t>SAP </a:t>
            </a:r>
            <a:r>
              <a:rPr kumimoji="1" lang="ja-JP" altLang="en-US" dirty="0"/>
              <a:t>コネクタは、オンプレミスのデータ ゲートウェイを介してオンプレミスの </a:t>
            </a:r>
            <a:r>
              <a:rPr kumimoji="1" lang="en-US" altLang="ja-JP" dirty="0"/>
              <a:t>SAP </a:t>
            </a:r>
            <a:r>
              <a:rPr kumimoji="1" lang="ja-JP" altLang="en-US" dirty="0"/>
              <a:t>システムと統合されます。</a:t>
            </a:r>
            <a:endParaRPr kumimoji="1" lang="en-US" altLang="ja-JP" dirty="0"/>
          </a:p>
          <a:p>
            <a:r>
              <a:rPr kumimoji="1" lang="ja-JP" altLang="en-US" dirty="0"/>
              <a:t>スキーマを生成する</a:t>
            </a:r>
            <a:r>
              <a:rPr kumimoji="1" lang="en-US" altLang="ja-JP" dirty="0"/>
              <a:t>: </a:t>
            </a:r>
            <a:r>
              <a:rPr kumimoji="1" lang="en-US" altLang="ja-JP" dirty="0" err="1"/>
              <a:t>IDoc</a:t>
            </a:r>
            <a:r>
              <a:rPr kumimoji="1" lang="ja-JP" altLang="en-US" dirty="0" err="1"/>
              <a:t>、</a:t>
            </a:r>
            <a:r>
              <a:rPr kumimoji="1" lang="en-US" altLang="ja-JP" dirty="0"/>
              <a:t>BAPI</a:t>
            </a:r>
            <a:r>
              <a:rPr kumimoji="1" lang="ja-JP" altLang="en-US" dirty="0" err="1"/>
              <a:t>、</a:t>
            </a:r>
            <a:r>
              <a:rPr kumimoji="1" lang="en-US" altLang="ja-JP" dirty="0"/>
              <a:t>RFC </a:t>
            </a:r>
            <a:r>
              <a:rPr kumimoji="1" lang="ja-JP" altLang="en-US" dirty="0"/>
              <a:t>用に </a:t>
            </a:r>
            <a:r>
              <a:rPr kumimoji="1" lang="en-US" altLang="ja-JP" dirty="0"/>
              <a:t>SAP </a:t>
            </a:r>
            <a:r>
              <a:rPr kumimoji="1" lang="ja-JP" altLang="en-US" dirty="0"/>
              <a:t>アーティファクトのスキーマを生成します。</a:t>
            </a:r>
          </a:p>
        </p:txBody>
      </p:sp>
      <p:sp>
        <p:nvSpPr>
          <p:cNvPr id="4" name="スライド番号プレースホルダー 3"/>
          <p:cNvSpPr>
            <a:spLocks noGrp="1"/>
          </p:cNvSpPr>
          <p:nvPr>
            <p:ph type="sldNum" sz="quarter" idx="5"/>
          </p:nvPr>
        </p:nvSpPr>
        <p:spPr/>
        <p:txBody>
          <a:bodyPr/>
          <a:lstStyle/>
          <a:p>
            <a:pPr defTabSz="985442"/>
            <a:fld id="{C722EF63-63C9-42A9-A86E-9A06C35B4FB5}" type="slidenum">
              <a:rPr kumimoji="1" lang="ja-JP" altLang="en-US">
                <a:solidFill>
                  <a:prstClr val="black"/>
                </a:solidFill>
                <a:latin typeface="游ゴシック" panose="020F0502020204030204"/>
                <a:ea typeface="游ゴシック" panose="020B0400000000000000" pitchFamily="50" charset="-128"/>
              </a:rPr>
              <a:pPr defTabSz="985442"/>
              <a:t>31</a:t>
            </a:fld>
            <a:endParaRPr kumimoji="1" lang="ja-JP" altLang="en-US">
              <a:solidFill>
                <a:prstClr val="black"/>
              </a:solidFill>
              <a:latin typeface="游ゴシック" panose="020F0502020204030204"/>
              <a:ea typeface="游ゴシック" panose="020B0400000000000000" pitchFamily="50" charset="-128"/>
            </a:endParaRPr>
          </a:p>
        </p:txBody>
      </p:sp>
    </p:spTree>
    <p:extLst>
      <p:ext uri="{BB962C8B-B14F-4D97-AF65-F5344CB8AC3E}">
        <p14:creationId xmlns:p14="http://schemas.microsoft.com/office/powerpoint/2010/main" val="1682790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E6E6E6"/>
        </a:solidFill>
        <a:effectLst/>
      </p:bgPr>
    </p:bg>
    <p:spTree>
      <p:nvGrpSpPr>
        <p:cNvPr id="1" name=""/>
        <p:cNvGrpSpPr/>
        <p:nvPr/>
      </p:nvGrpSpPr>
      <p:grpSpPr>
        <a:xfrm>
          <a:off x="0" y="0"/>
          <a:ext cx="0" cy="0"/>
          <a:chOff x="0" y="0"/>
          <a:chExt cx="0" cy="0"/>
        </a:xfrm>
      </p:grpSpPr>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2"/>
          <a:stretch>
            <a:fillRect/>
          </a:stretch>
        </p:blipFill>
        <p:spPr bwMode="black">
          <a:xfrm>
            <a:off x="312892" y="317645"/>
            <a:ext cx="1599025" cy="33709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1841078"/>
            <a:ext cx="10058336" cy="1828786"/>
          </a:xfrm>
          <a:noFill/>
        </p:spPr>
        <p:txBody>
          <a:bodyPr lIns="146304" tIns="91440" rIns="146304" bIns="91440" anchor="t" anchorCtr="0"/>
          <a:lstStyle>
            <a:lvl1pPr>
              <a:defRPr sz="5400" spc="-100"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74701" y="5513486"/>
            <a:ext cx="10058337" cy="782792"/>
          </a:xfrm>
          <a:noFill/>
        </p:spPr>
        <p:txBody>
          <a:bodyPr lIns="146304" tIns="109728" rIns="146304" bIns="109728">
            <a:noAutofit/>
          </a:bodyPr>
          <a:lstStyle>
            <a:lvl1pPr marL="0" indent="0">
              <a:spcBef>
                <a:spcPts val="0"/>
              </a:spcBef>
              <a:buNone/>
              <a:defRPr sz="3600" b="0" spc="0" baseline="0">
                <a:solidFill>
                  <a:schemeClr val="bg2"/>
                </a:solidFill>
                <a:latin typeface="+mn-ea"/>
                <a:ea typeface="+mn-ea"/>
              </a:defRPr>
            </a:lvl1pPr>
            <a:lvl2pPr marL="36000" indent="0">
              <a:spcBef>
                <a:spcPts val="0"/>
              </a:spcBef>
              <a:buFontTx/>
              <a:buNone/>
              <a:defRPr sz="2000"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74701" y="4721398"/>
            <a:ext cx="10058337" cy="504056"/>
          </a:xfrm>
          <a:noFill/>
        </p:spPr>
        <p:txBody>
          <a:bodyPr lIns="146304" tIns="109728" rIns="146304" bIns="109728" anchor="b">
            <a:noAutofit/>
          </a:bodyPr>
          <a:lstStyle>
            <a:lvl1pPr marL="0" indent="0">
              <a:spcBef>
                <a:spcPts val="0"/>
              </a:spcBef>
              <a:buNone/>
              <a:defRPr sz="2400" spc="0" baseline="0">
                <a:solidFill>
                  <a:schemeClr val="bg2"/>
                </a:solidFill>
                <a:latin typeface="+mn-ea"/>
                <a:ea typeface="+mn-ea"/>
              </a:defRPr>
            </a:lvl1pPr>
          </a:lstStyle>
          <a:p>
            <a:pPr lvl="0"/>
            <a:r>
              <a:rPr lang="ja-JP" altLang="en-US" dirty="0"/>
              <a:t>登壇者肩書きを記入</a:t>
            </a:r>
          </a:p>
        </p:txBody>
      </p:sp>
      <p:sp>
        <p:nvSpPr>
          <p:cNvPr id="12" name="Text Placeholder 2">
            <a:extLst>
              <a:ext uri="{FF2B5EF4-FFF2-40B4-BE49-F238E27FC236}">
                <a16:creationId xmlns:a16="http://schemas.microsoft.com/office/drawing/2014/main" id="{6E9FD2CB-FBB3-4A00-A0A2-63C199370A92}"/>
              </a:ext>
            </a:extLst>
          </p:cNvPr>
          <p:cNvSpPr>
            <a:spLocks noGrp="1"/>
          </p:cNvSpPr>
          <p:nvPr>
            <p:ph type="body" sz="quarter" idx="13" hasCustomPrompt="1"/>
          </p:nvPr>
        </p:nvSpPr>
        <p:spPr>
          <a:xfrm>
            <a:off x="7154341" y="112886"/>
            <a:ext cx="4815437" cy="849463"/>
          </a:xfrm>
        </p:spPr>
        <p:txBody>
          <a:bodyPr lIns="182880" tIns="146304" rIns="182880" bIns="146304"/>
          <a:lstStyle>
            <a:lvl1pPr marL="0" indent="0" algn="r">
              <a:buNone/>
              <a:defRPr sz="3600" b="0" baseline="0">
                <a:solidFill>
                  <a:schemeClr val="bg2"/>
                </a:solidFill>
                <a:latin typeface="+mn-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dirty="0"/>
              <a:t>Session</a:t>
            </a:r>
            <a:r>
              <a:rPr lang="en-US" dirty="0"/>
              <a:t> Number Here</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rgbClr val="E6E6E6"/>
        </a:solidFill>
        <a:effectLst/>
      </p:bgPr>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1" y="-1489"/>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dirty="0"/>
              <a:t>マスター タイトルの書式設定</a:t>
            </a:r>
            <a:endParaRPr lang="en-US" dirty="0"/>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dirty="0"/>
              <a:t>Consolas</a:t>
            </a:r>
          </a:p>
          <a:p>
            <a:pPr lvl="1"/>
            <a:r>
              <a:rPr lang="en-US" dirty="0"/>
              <a:t>Consolas</a:t>
            </a:r>
          </a:p>
          <a:p>
            <a:pPr lvl="2"/>
            <a:r>
              <a:rPr lang="en-US" altLang="ja-JP" dirty="0"/>
              <a:t>Consolas</a:t>
            </a:r>
          </a:p>
          <a:p>
            <a:pPr lvl="3"/>
            <a:r>
              <a:rPr lang="en-US" altLang="ja-JP" dirty="0"/>
              <a:t>Consolas</a:t>
            </a:r>
          </a:p>
          <a:p>
            <a:pPr lvl="4"/>
            <a:r>
              <a:rPr lang="en-US" altLang="ja-JP" dirty="0"/>
              <a:t>Consolas</a:t>
            </a:r>
          </a:p>
          <a:p>
            <a:pPr lvl="5"/>
            <a:r>
              <a:rPr lang="en-US" sz="3300" dirty="0">
                <a:latin typeface="Consolas" panose="020B0609020204030204" pitchFamily="49" charset="0"/>
              </a:rPr>
              <a:t>Consolas</a:t>
            </a:r>
            <a:endParaRPr lang="en-US" dirty="0"/>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rgbClr val="E6E6E6"/>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E60FD8B-6135-49F8-9B70-7642DE4647D4}"/>
              </a:ext>
            </a:extLst>
          </p:cNvPr>
          <p:cNvSpPr>
            <a:spLocks noGrp="1"/>
          </p:cNvSpPr>
          <p:nvPr>
            <p:ph type="title"/>
          </p:nvPr>
        </p:nvSpPr>
        <p:spPr>
          <a:xfrm>
            <a:off x="274639" y="256902"/>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dirty="0"/>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 第 </a:t>
            </a:r>
            <a:r>
              <a:rPr lang="en-US" altLang="ja-JP" dirty="0"/>
              <a:t>3 </a:t>
            </a:r>
            <a:r>
              <a:rPr lang="ja-JP" altLang="en-US" dirty="0"/>
              <a:t>レベル</a:t>
            </a:r>
          </a:p>
          <a:p>
            <a:pPr lvl="3"/>
            <a:r>
              <a:rPr lang="ja-JP" altLang="en-US" dirty="0"/>
              <a:t> 第 </a:t>
            </a:r>
            <a:r>
              <a:rPr lang="en-US" altLang="ja-JP" dirty="0"/>
              <a:t>4 </a:t>
            </a:r>
            <a:r>
              <a:rPr lang="ja-JP" altLang="en-US" dirty="0"/>
              <a:t>レベル</a:t>
            </a:r>
          </a:p>
          <a:p>
            <a:pPr lvl="4"/>
            <a:r>
              <a:rPr lang="ja-JP" altLang="en-US" dirty="0"/>
              <a:t>  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rgbClr val="E6E6E6"/>
        </a:solidFill>
        <a:effectLst/>
      </p:bgPr>
    </p:bg>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dirty="0"/>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13" name="Title 1">
            <a:extLst>
              <a:ext uri="{FF2B5EF4-FFF2-40B4-BE49-F238E27FC236}">
                <a16:creationId xmlns:a16="http://schemas.microsoft.com/office/drawing/2014/main" id="{D326EC31-3CC2-4CD6-9F7C-4270FB959994}"/>
              </a:ext>
            </a:extLst>
          </p:cNvPr>
          <p:cNvSpPr>
            <a:spLocks noGrp="1"/>
          </p:cNvSpPr>
          <p:nvPr>
            <p:ph type="title"/>
          </p:nvPr>
        </p:nvSpPr>
        <p:spPr>
          <a:xfrm>
            <a:off x="274639" y="256902"/>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rgbClr val="E6E6E6"/>
        </a:solidFill>
        <a:effectLst/>
      </p:bgPr>
    </p:bg>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dirty="0"/>
              <a:t>マスター テキストの書式設定</a:t>
            </a:r>
          </a:p>
        </p:txBody>
      </p:sp>
      <p:sp>
        <p:nvSpPr>
          <p:cNvPr id="10" name="Title 1">
            <a:extLst>
              <a:ext uri="{FF2B5EF4-FFF2-40B4-BE49-F238E27FC236}">
                <a16:creationId xmlns:a16="http://schemas.microsoft.com/office/drawing/2014/main" id="{B58B8B6D-BE02-4D1B-A864-6B3B6EFA32AE}"/>
              </a:ext>
            </a:extLst>
          </p:cNvPr>
          <p:cNvSpPr>
            <a:spLocks noGrp="1"/>
          </p:cNvSpPr>
          <p:nvPr>
            <p:ph type="title"/>
          </p:nvPr>
        </p:nvSpPr>
        <p:spPr>
          <a:xfrm>
            <a:off x="274639" y="256902"/>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 第 </a:t>
            </a:r>
            <a:r>
              <a:rPr lang="en-US" altLang="ja-JP" dirty="0"/>
              <a:t>3 </a:t>
            </a:r>
            <a:r>
              <a:rPr lang="ja-JP" altLang="en-US" dirty="0"/>
              <a:t>レベル</a:t>
            </a:r>
          </a:p>
          <a:p>
            <a:pPr lvl="3"/>
            <a:r>
              <a:rPr lang="ja-JP" altLang="en-US" dirty="0"/>
              <a:t> 第 </a:t>
            </a:r>
            <a:r>
              <a:rPr lang="en-US" altLang="ja-JP" dirty="0"/>
              <a:t>4 </a:t>
            </a:r>
            <a:r>
              <a:rPr lang="ja-JP" altLang="en-US" dirty="0"/>
              <a:t>レベル</a:t>
            </a:r>
          </a:p>
          <a:p>
            <a:pPr lvl="4"/>
            <a:r>
              <a:rPr lang="ja-JP" altLang="en-US" dirty="0"/>
              <a:t>  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6E6E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dirty="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dirty="0"/>
              <a:t>Section title</a:t>
            </a:r>
          </a:p>
        </p:txBody>
      </p:sp>
      <p:pic>
        <p:nvPicPr>
          <p:cNvPr id="4" name="Picture 4">
            <a:extLst>
              <a:ext uri="{FF2B5EF4-FFF2-40B4-BE49-F238E27FC236}">
                <a16:creationId xmlns:a16="http://schemas.microsoft.com/office/drawing/2014/main" id="{C6957DC1-9E4B-4E02-BD1B-E359E019BD70}"/>
              </a:ext>
            </a:extLst>
          </p:cNvPr>
          <p:cNvPicPr>
            <a:picLocks noChangeAspect="1"/>
          </p:cNvPicPr>
          <p:nvPr userDrawn="1"/>
        </p:nvPicPr>
        <p:blipFill>
          <a:blip r:embed="rId2"/>
          <a:stretch>
            <a:fillRect/>
          </a:stretch>
        </p:blipFill>
        <p:spPr bwMode="invGray">
          <a:xfrm>
            <a:off x="97557" y="112886"/>
            <a:ext cx="2029696" cy="746611"/>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dirty="0"/>
              <a:t>マスター タイトルの書式設定</a:t>
            </a:r>
            <a:endParaRPr lang="en-US" dirty="0"/>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 第 </a:t>
            </a:r>
            <a:r>
              <a:rPr lang="en-US" altLang="ja-JP" dirty="0"/>
              <a:t>3 </a:t>
            </a:r>
            <a:r>
              <a:rPr lang="ja-JP" altLang="en-US" dirty="0"/>
              <a:t>レベル</a:t>
            </a:r>
          </a:p>
          <a:p>
            <a:pPr lvl="3"/>
            <a:r>
              <a:rPr lang="ja-JP" altLang="en-US" dirty="0"/>
              <a:t> 第 </a:t>
            </a:r>
            <a:r>
              <a:rPr lang="en-US" altLang="ja-JP" dirty="0"/>
              <a:t>4 </a:t>
            </a:r>
            <a:r>
              <a:rPr lang="ja-JP" altLang="en-US" dirty="0"/>
              <a:t>レベル</a:t>
            </a:r>
          </a:p>
          <a:p>
            <a:pPr lvl="4"/>
            <a:r>
              <a:rPr lang="ja-JP" altLang="en-US" dirty="0"/>
              <a:t>  第 </a:t>
            </a:r>
            <a:r>
              <a:rPr lang="en-US" altLang="ja-JP" dirty="0"/>
              <a:t>5 </a:t>
            </a:r>
            <a:r>
              <a:rPr lang="ja-JP" altLang="en-US" dirty="0"/>
              <a:t>レベル</a:t>
            </a:r>
            <a:endParaRPr lang="en-US" dirty="0"/>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dirty="0"/>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rgbClr val="E6E6E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dirty="0"/>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dirty="0"/>
              <a:t>マスター タイトルの書式設定</a:t>
            </a:r>
            <a:endParaRPr lang="en-US" dirty="0"/>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dirty="0"/>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79851E-C05F-4B63-90A3-0AD07121145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C9D96B-20C3-4BF9-B3C4-70AAF167137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F75C052-8316-424D-B033-59F0A6CCF016}"/>
              </a:ext>
            </a:extLst>
          </p:cNvPr>
          <p:cNvSpPr>
            <a:spLocks noGrp="1"/>
          </p:cNvSpPr>
          <p:nvPr>
            <p:ph type="dt" sz="half" idx="10"/>
          </p:nvPr>
        </p:nvSpPr>
        <p:spPr/>
        <p:txBody>
          <a:bodyPr/>
          <a:lstStyle/>
          <a:p>
            <a:fld id="{764D84D8-AA89-4D06-B5E8-8590FC89B7CB}" type="datetimeFigureOut">
              <a:rPr kumimoji="1" lang="ja-JP" altLang="en-US" smtClean="0"/>
              <a:t>2018/11/21</a:t>
            </a:fld>
            <a:endParaRPr kumimoji="1" lang="ja-JP" altLang="en-US"/>
          </a:p>
        </p:txBody>
      </p:sp>
      <p:sp>
        <p:nvSpPr>
          <p:cNvPr id="5" name="フッター プレースホルダー 4">
            <a:extLst>
              <a:ext uri="{FF2B5EF4-FFF2-40B4-BE49-F238E27FC236}">
                <a16:creationId xmlns:a16="http://schemas.microsoft.com/office/drawing/2014/main" id="{04E1A871-344D-4AA9-B3D2-B1CAC43749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FA6BBD-C7AE-4E29-8372-FFE421CB5984}"/>
              </a:ext>
            </a:extLst>
          </p:cNvPr>
          <p:cNvSpPr>
            <a:spLocks noGrp="1"/>
          </p:cNvSpPr>
          <p:nvPr>
            <p:ph type="sldNum" sz="quarter" idx="12"/>
          </p:nvPr>
        </p:nvSpPr>
        <p:spPr/>
        <p:txBody>
          <a:bodyPr/>
          <a:lstStyle/>
          <a:p>
            <a:fld id="{244768D0-2F94-4ACC-9116-DDE21DBE4B8F}" type="slidenum">
              <a:rPr kumimoji="1" lang="ja-JP" altLang="en-US" smtClean="0"/>
              <a:t>‹#›</a:t>
            </a:fld>
            <a:endParaRPr kumimoji="1" lang="ja-JP" altLang="en-US"/>
          </a:p>
        </p:txBody>
      </p:sp>
    </p:spTree>
    <p:extLst>
      <p:ext uri="{BB962C8B-B14F-4D97-AF65-F5344CB8AC3E}">
        <p14:creationId xmlns:p14="http://schemas.microsoft.com/office/powerpoint/2010/main" val="969571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523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91816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4" y="2473944"/>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3"/>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359796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440959" y="0"/>
            <a:ext cx="6995517"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2509448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3"/>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440959" y="0"/>
            <a:ext cx="6995517" cy="699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366580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15567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0507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dirty="0"/>
              <a:t>Demo title</a:t>
            </a:r>
            <a:endParaRPr lang="en-US" dirty="0"/>
          </a:p>
        </p:txBody>
      </p:sp>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dirty="0"/>
              <a:t>Demo Speaker name</a:t>
            </a:r>
            <a:endParaRPr kumimoji="1" lang="ja-JP" altLang="en-US" dirty="0"/>
          </a:p>
        </p:txBody>
      </p:sp>
      <p:pic>
        <p:nvPicPr>
          <p:cNvPr id="4" name="Picture 4">
            <a:extLst>
              <a:ext uri="{FF2B5EF4-FFF2-40B4-BE49-F238E27FC236}">
                <a16:creationId xmlns:a16="http://schemas.microsoft.com/office/drawing/2014/main" id="{7E92E5E1-D2E2-4FFF-87EC-FBF9FF9825D4}"/>
              </a:ext>
            </a:extLst>
          </p:cNvPr>
          <p:cNvPicPr>
            <a:picLocks noChangeAspect="1"/>
          </p:cNvPicPr>
          <p:nvPr userDrawn="1"/>
        </p:nvPicPr>
        <p:blipFill>
          <a:blip r:embed="rId2"/>
          <a:stretch>
            <a:fillRect/>
          </a:stretch>
        </p:blipFill>
        <p:spPr bwMode="invGray">
          <a:xfrm>
            <a:off x="97557" y="112886"/>
            <a:ext cx="2029696" cy="746611"/>
          </a:xfrm>
          <a:prstGeom prst="rect">
            <a:avLst/>
          </a:prstGeom>
        </p:spPr>
      </p:pic>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2152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24" indent="0">
              <a:buFont typeface="Wingdings" panose="05000000000000000000" pitchFamily="2" charset="2"/>
              <a:buNone/>
              <a:defRPr sz="2040" b="0"/>
            </a:lvl2pPr>
            <a:lvl3pPr marL="459734" indent="0">
              <a:buFont typeface="Wingdings" panose="05000000000000000000" pitchFamily="2" charset="2"/>
              <a:buNone/>
              <a:tabLst/>
              <a:defRPr sz="1632" b="0"/>
            </a:lvl3pPr>
            <a:lvl4pPr marL="665319" indent="0">
              <a:buFont typeface="Wingdings" panose="05000000000000000000" pitchFamily="2" charset="2"/>
              <a:buNone/>
              <a:defRPr sz="1428" b="0"/>
            </a:lvl4pPr>
            <a:lvl5pPr marL="87090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8187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006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3696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73829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415055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4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22083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44858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81560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531394" y="3976093"/>
            <a:ext cx="2310788" cy="2417747"/>
          </a:xfrm>
          <a:prstGeom prst="rect">
            <a:avLst/>
          </a:prstGeom>
        </p:spPr>
      </p:pic>
    </p:spTree>
    <p:extLst>
      <p:ext uri="{BB962C8B-B14F-4D97-AF65-F5344CB8AC3E}">
        <p14:creationId xmlns:p14="http://schemas.microsoft.com/office/powerpoint/2010/main" val="3696703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dirty="0"/>
              <a:t>Video title</a:t>
            </a:r>
            <a:endParaRPr lang="en-US" dirty="0"/>
          </a:p>
        </p:txBody>
      </p:sp>
      <p:pic>
        <p:nvPicPr>
          <p:cNvPr id="3" name="Picture 4">
            <a:extLst>
              <a:ext uri="{FF2B5EF4-FFF2-40B4-BE49-F238E27FC236}">
                <a16:creationId xmlns:a16="http://schemas.microsoft.com/office/drawing/2014/main" id="{243C3CB3-560A-426B-9A8D-FF72F81ADDAF}"/>
              </a:ext>
            </a:extLst>
          </p:cNvPr>
          <p:cNvPicPr>
            <a:picLocks noChangeAspect="1"/>
          </p:cNvPicPr>
          <p:nvPr userDrawn="1"/>
        </p:nvPicPr>
        <p:blipFill>
          <a:blip r:embed="rId2"/>
          <a:stretch>
            <a:fillRect/>
          </a:stretch>
        </p:blipFill>
        <p:spPr bwMode="invGray">
          <a:xfrm>
            <a:off x="97557" y="112886"/>
            <a:ext cx="2029696" cy="746611"/>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785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531394" y="3976093"/>
            <a:ext cx="2310788" cy="2417747"/>
          </a:xfrm>
          <a:prstGeom prst="rect">
            <a:avLst/>
          </a:prstGeom>
        </p:spPr>
      </p:pic>
    </p:spTree>
    <p:extLst>
      <p:ext uri="{BB962C8B-B14F-4D97-AF65-F5344CB8AC3E}">
        <p14:creationId xmlns:p14="http://schemas.microsoft.com/office/powerpoint/2010/main" val="268973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4982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4" y="3976093"/>
            <a:ext cx="2310788" cy="2417747"/>
          </a:xfrm>
          <a:prstGeom prst="rect">
            <a:avLst/>
          </a:prstGeom>
        </p:spPr>
      </p:pic>
    </p:spTree>
    <p:extLst>
      <p:ext uri="{BB962C8B-B14F-4D97-AF65-F5344CB8AC3E}">
        <p14:creationId xmlns:p14="http://schemas.microsoft.com/office/powerpoint/2010/main" val="2433855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6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17018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12551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2032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671216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33010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rgbClr val="E6E6E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DE57C4-C969-4FE9-B735-816CB4A614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96936" y="-571596"/>
            <a:ext cx="38554297" cy="7688831"/>
          </a:xfrm>
          <a:prstGeom prst="rect">
            <a:avLst/>
          </a:prstGeom>
        </p:spPr>
      </p:pic>
    </p:spTree>
    <p:extLst>
      <p:ext uri="{BB962C8B-B14F-4D97-AF65-F5344CB8AC3E}">
        <p14:creationId xmlns:p14="http://schemas.microsoft.com/office/powerpoint/2010/main" val="843868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dirty="0"/>
              <a:t>Click to edit Master title style</a:t>
            </a:r>
          </a:p>
        </p:txBody>
      </p:sp>
      <p:sp>
        <p:nvSpPr>
          <p:cNvPr id="4" name="Content Placeholder 3"/>
          <p:cNvSpPr>
            <a:spLocks noGrp="1"/>
          </p:cNvSpPr>
          <p:nvPr>
            <p:ph sz="quarter" idx="10"/>
          </p:nvPr>
        </p:nvSpPr>
        <p:spPr>
          <a:xfrm>
            <a:off x="529661" y="1492814"/>
            <a:ext cx="11382339" cy="49234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6642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a:t>Click to edit Master title style</a:t>
            </a:r>
            <a:endParaRPr lang="en-US" dirty="0"/>
          </a:p>
        </p:txBody>
      </p:sp>
    </p:spTree>
    <p:extLst>
      <p:ext uri="{BB962C8B-B14F-4D97-AF65-F5344CB8AC3E}">
        <p14:creationId xmlns:p14="http://schemas.microsoft.com/office/powerpoint/2010/main" val="348750792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532950"/>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22098" y="5920832"/>
            <a:ext cx="11934609" cy="954739"/>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noAutofit/>
          </a:bodyPr>
          <a:lstStyle/>
          <a:p>
            <a:pPr defTabSz="932290" eaLnBrk="0" hangingPunct="0"/>
            <a:r>
              <a:rPr lang="en-US" altLang="ja-JP" sz="816" dirty="0">
                <a:cs typeface="Arial" charset="0"/>
              </a:rPr>
              <a:t>© 2016 Microsoft Corporation. All rights reserved. Microsoft, Windows, Windows Vista and other product names are or may be registered trademarks and/or trademarks in the U.S. and/or other countries.</a:t>
            </a:r>
          </a:p>
          <a:p>
            <a:pPr defTabSz="932290" eaLnBrk="0" hangingPunct="0"/>
            <a:endParaRPr lang="en-US" altLang="ja-JP" sz="816" dirty="0">
              <a:cs typeface="Arial" charset="0"/>
            </a:endParaRPr>
          </a:p>
          <a:p>
            <a:pPr defTabSz="932290" eaLnBrk="0" hangingPunct="0"/>
            <a:r>
              <a:rPr lang="en-US" altLang="ja-JP" sz="816" dirty="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816" dirty="0">
                <a:cs typeface="Arial" charset="0"/>
              </a:rPr>
            </a:br>
            <a:endParaRPr lang="en-US" altLang="ja-JP" sz="816" dirty="0">
              <a:cs typeface="Arial" charset="0"/>
            </a:endParaRPr>
          </a:p>
          <a:p>
            <a:pPr defTabSz="932290" eaLnBrk="0" hangingPunct="0"/>
            <a:r>
              <a:rPr lang="en-US" altLang="ja-JP" sz="816" dirty="0">
                <a:cs typeface="Arial" charset="0"/>
              </a:rPr>
              <a:t>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8441" y="3139444"/>
            <a:ext cx="3357848" cy="715639"/>
          </a:xfrm>
          <a:prstGeom prst="rect">
            <a:avLst/>
          </a:prstGeom>
        </p:spPr>
      </p:pic>
    </p:spTree>
    <p:extLst>
      <p:ext uri="{BB962C8B-B14F-4D97-AF65-F5344CB8AC3E}">
        <p14:creationId xmlns:p14="http://schemas.microsoft.com/office/powerpoint/2010/main" val="1909721791"/>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rgbClr val="E6E6E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 第 </a:t>
            </a:r>
            <a:r>
              <a:rPr lang="en-US" altLang="ja-JP" dirty="0"/>
              <a:t>3 </a:t>
            </a:r>
            <a:r>
              <a:rPr lang="ja-JP" altLang="en-US" dirty="0"/>
              <a:t>レベル</a:t>
            </a:r>
          </a:p>
          <a:p>
            <a:pPr lvl="3"/>
            <a:r>
              <a:rPr lang="ja-JP" altLang="en-US" dirty="0"/>
              <a:t> 第 </a:t>
            </a:r>
            <a:r>
              <a:rPr lang="en-US" altLang="ja-JP" dirty="0"/>
              <a:t>4 </a:t>
            </a:r>
            <a:r>
              <a:rPr lang="ja-JP" altLang="en-US" dirty="0"/>
              <a:t>レベル</a:t>
            </a:r>
          </a:p>
          <a:p>
            <a:pPr lvl="4"/>
            <a:r>
              <a:rPr lang="ja-JP" altLang="en-US" dirty="0"/>
              <a:t>  第 </a:t>
            </a:r>
            <a:r>
              <a:rPr lang="en-US" altLang="ja-JP" dirty="0"/>
              <a:t>5 </a:t>
            </a:r>
            <a:r>
              <a:rPr lang="ja-JP" altLang="en-US" dirty="0"/>
              <a:t>レベル</a:t>
            </a:r>
            <a:endParaRPr lang="en-US" dirty="0"/>
          </a:p>
        </p:txBody>
      </p:sp>
      <p:sp>
        <p:nvSpPr>
          <p:cNvPr id="7" name="Title 1">
            <a:extLst>
              <a:ext uri="{FF2B5EF4-FFF2-40B4-BE49-F238E27FC236}">
                <a16:creationId xmlns:a16="http://schemas.microsoft.com/office/drawing/2014/main" id="{64449F31-EB72-4CC4-B7C3-3DE665293C16}"/>
              </a:ext>
            </a:extLst>
          </p:cNvPr>
          <p:cNvSpPr>
            <a:spLocks noGrp="1"/>
          </p:cNvSpPr>
          <p:nvPr>
            <p:ph type="title"/>
          </p:nvPr>
        </p:nvSpPr>
        <p:spPr>
          <a:xfrm>
            <a:off x="274639" y="184894"/>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773945" cy="917575"/>
          </a:xfrm>
        </p:spPr>
        <p:txBody>
          <a:bodyPr/>
          <a:lstStyle>
            <a:lvl1pPr>
              <a:defRPr>
                <a:latin typeface="+mn-ea"/>
                <a:ea typeface="+mn-ea"/>
              </a:defRPr>
            </a:lvl1pPr>
          </a:lstStyle>
          <a:p>
            <a:r>
              <a:rPr lang="en-US" dirty="0"/>
              <a:t>Click to edit Master title style</a:t>
            </a:r>
          </a:p>
        </p:txBody>
      </p:sp>
      <p:sp>
        <p:nvSpPr>
          <p:cNvPr id="6" name="Text Placeholder 5"/>
          <p:cNvSpPr>
            <a:spLocks noGrp="1"/>
          </p:cNvSpPr>
          <p:nvPr>
            <p:ph type="body" sz="quarter" idx="10"/>
          </p:nvPr>
        </p:nvSpPr>
        <p:spPr>
          <a:xfrm>
            <a:off x="274638" y="1592262"/>
            <a:ext cx="7772399" cy="2031325"/>
          </a:xfrm>
        </p:spPr>
        <p:txBody>
          <a:bodyPr/>
          <a:lstStyle>
            <a:lvl1pPr marL="0" indent="0">
              <a:spcBef>
                <a:spcPts val="2400"/>
              </a:spcBef>
              <a:buNone/>
              <a:defRPr sz="3200">
                <a:gradFill>
                  <a:gsLst>
                    <a:gs pos="1250">
                      <a:schemeClr val="tx1"/>
                    </a:gs>
                    <a:gs pos="99000">
                      <a:schemeClr val="tx1"/>
                    </a:gs>
                  </a:gsLst>
                  <a:lin ang="5400000" scaled="0"/>
                </a:gradFill>
                <a:latin typeface="+mn-ea"/>
                <a:ea typeface="+mn-ea"/>
              </a:defRPr>
            </a:lvl1pPr>
            <a:lvl2pPr marL="0" indent="0">
              <a:buFontTx/>
              <a:buNone/>
              <a:defRPr sz="1800">
                <a:latin typeface="+mn-ea"/>
                <a:ea typeface="+mn-ea"/>
              </a:defRPr>
            </a:lvl2pPr>
            <a:lvl3pPr marL="0" indent="0">
              <a:buNone/>
              <a:defRPr sz="1800">
                <a:latin typeface="+mn-ea"/>
                <a:ea typeface="+mn-ea"/>
              </a:defRPr>
            </a:lvl3pPr>
            <a:lvl4pPr marL="0" indent="0">
              <a:buNone/>
              <a:defRPr sz="1600">
                <a:latin typeface="+mn-ea"/>
                <a:ea typeface="+mn-ea"/>
              </a:defRPr>
            </a:lvl4pPr>
            <a:lvl5pPr marL="0" indent="0">
              <a:buNone/>
              <a:defRPr sz="1600">
                <a:latin typeface="+mn-ea"/>
                <a:ea typeface="+mn-ea"/>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19F2EB70-40A7-4296-B4B7-A3A1F60CBDE9}"/>
              </a:ext>
            </a:extLst>
          </p:cNvPr>
          <p:cNvSpPr/>
          <p:nvPr userDrawn="1"/>
        </p:nvSpPr>
        <p:spPr bwMode="auto">
          <a:xfrm>
            <a:off x="4999037" y="0"/>
            <a:ext cx="74374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3384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6E6E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7" name="Title 1">
            <a:extLst>
              <a:ext uri="{FF2B5EF4-FFF2-40B4-BE49-F238E27FC236}">
                <a16:creationId xmlns:a16="http://schemas.microsoft.com/office/drawing/2014/main" id="{CE773123-B58D-4326-8C00-18C8B148CD2A}"/>
              </a:ext>
            </a:extLst>
          </p:cNvPr>
          <p:cNvSpPr>
            <a:spLocks noGrp="1"/>
          </p:cNvSpPr>
          <p:nvPr>
            <p:ph type="title"/>
          </p:nvPr>
        </p:nvSpPr>
        <p:spPr>
          <a:xfrm>
            <a:off x="274639" y="184894"/>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74639" y="184894"/>
            <a:ext cx="11889564" cy="917575"/>
          </a:xfrm>
        </p:spPr>
        <p:txBody>
          <a:bodyPr/>
          <a:lstStyle>
            <a:lvl1pPr marL="0" indent="0">
              <a:buFontTx/>
              <a:buNone/>
              <a:defRPr sz="4400">
                <a:solidFill>
                  <a:schemeClr val="tx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image" Target="../media/image1.emf"/><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3.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dirty="0"/>
              <a:t>マスター タイトルの書式設定</a:t>
            </a:r>
            <a:br>
              <a:rPr lang="en-US" altLang="ja-JP" dirty="0"/>
            </a:br>
            <a:endParaRPr lang="en-US" dirty="0"/>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34" r:id="rId7"/>
    <p:sldLayoutId id="2147484424" r:id="rId8"/>
    <p:sldLayoutId id="2147484425" r:id="rId9"/>
    <p:sldLayoutId id="2147484394" r:id="rId10"/>
    <p:sldLayoutId id="2147484430" r:id="rId11"/>
    <p:sldLayoutId id="2147484426" r:id="rId12"/>
    <p:sldLayoutId id="2147484427" r:id="rId13"/>
    <p:sldLayoutId id="2147484428" r:id="rId14"/>
    <p:sldLayoutId id="2147484423" r:id="rId15"/>
    <p:sldLayoutId id="2147484385" r:id="rId16"/>
    <p:sldLayoutId id="2147484405" r:id="rId17"/>
    <p:sldLayoutId id="2147484398" r:id="rId18"/>
    <p:sldLayoutId id="2147484399" r:id="rId19"/>
    <p:sldLayoutId id="2147484421" r:id="rId20"/>
    <p:sldLayoutId id="2147484422" r:id="rId21"/>
    <p:sldLayoutId id="2147484389" r:id="rId22"/>
    <p:sldLayoutId id="2147484462" r:id="rId23"/>
    <p:sldLayoutId id="2147484463" r:id="rId24"/>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741862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Lst>
  <p:transition>
    <p:fade/>
  </p:transition>
  <p:hf sldNum="0" hdr="0" ftr="0" dt="0"/>
  <p:txStyles>
    <p:titleStyle>
      <a:lvl1pPr algn="l" defTabSz="951121"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8" y="233151"/>
            <a:ext cx="11382339" cy="762786"/>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7068" y="1492167"/>
            <a:ext cx="11382339" cy="4944110"/>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630037"/>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Lst>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xStyles>
    <p:titleStyle>
      <a:lvl1pPr algn="l" defTabSz="932380" rtl="0" eaLnBrk="1" latinLnBrk="0" hangingPunct="1">
        <a:lnSpc>
          <a:spcPct val="90000"/>
        </a:lnSpc>
        <a:spcBef>
          <a:spcPct val="0"/>
        </a:spcBef>
        <a:buNone/>
        <a:defRPr lang="en-US" sz="5506"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mj-lt"/>
          <a:ea typeface="+mj-ea"/>
          <a:cs typeface="Arial" charset="0"/>
        </a:defRPr>
      </a:lvl1pPr>
    </p:titleStyle>
    <p:bodyStyle>
      <a:lvl1pPr marL="351276" indent="-351276" algn="l" defTabSz="932380"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485" indent="-348038" algn="l" defTabSz="932380"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693" indent="-351276" algn="l" defTabSz="932380"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49902" indent="-352895" algn="l" defTabSz="932380"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110" indent="-343181" algn="l" defTabSz="932380"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45.tiff"/><Relationship Id="rId17" Type="http://schemas.openxmlformats.org/officeDocument/2006/relationships/image" Target="../media/image50.tiff"/><Relationship Id="rId2" Type="http://schemas.openxmlformats.org/officeDocument/2006/relationships/image" Target="../media/image38.png"/><Relationship Id="rId16" Type="http://schemas.openxmlformats.org/officeDocument/2006/relationships/image" Target="../media/image49.tiff"/><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44.tiff"/><Relationship Id="rId5" Type="http://schemas.openxmlformats.org/officeDocument/2006/relationships/image" Target="../media/image40.png"/><Relationship Id="rId15" Type="http://schemas.openxmlformats.org/officeDocument/2006/relationships/image" Target="../media/image48.tiff"/><Relationship Id="rId10" Type="http://schemas.openxmlformats.org/officeDocument/2006/relationships/image" Target="../media/image43.png"/><Relationship Id="rId19" Type="http://schemas.microsoft.com/office/2007/relationships/hdphoto" Target="../media/hdphoto2.wdp"/><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aka.ms/functions-python-preview" TargetMode="External"/><Relationship Id="rId7"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4.sv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6.emf"/><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65.png"/><Relationship Id="rId2" Type="http://schemas.openxmlformats.org/officeDocument/2006/relationships/image" Target="../media/image66.png"/><Relationship Id="rId16"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3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7.png"/><Relationship Id="rId3" Type="http://schemas.openxmlformats.org/officeDocument/2006/relationships/image" Target="../media/image94.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6.png"/><Relationship Id="rId2" Type="http://schemas.openxmlformats.org/officeDocument/2006/relationships/image" Target="../media/image93.png"/><Relationship Id="rId16" Type="http://schemas.microsoft.com/office/2007/relationships/hdphoto" Target="../media/hdphoto3.wdp"/><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1.jpg"/><Relationship Id="rId5" Type="http://schemas.openxmlformats.org/officeDocument/2006/relationships/image" Target="../media/image81.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 Id="rId1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84.png"/><Relationship Id="rId1" Type="http://schemas.openxmlformats.org/officeDocument/2006/relationships/slideLayout" Target="../slideLayouts/slideLayout6.xml"/><Relationship Id="rId5" Type="http://schemas.openxmlformats.org/officeDocument/2006/relationships/hyperlink" Target="https://medium.com/@jeffhollan/calling-long-running-functions-from-logic-apps-6d7ba5044701" TargetMode="External"/><Relationship Id="rId4" Type="http://schemas.openxmlformats.org/officeDocument/2006/relationships/hyperlink" Target="https://docs.microsoft.com/ja-jp/azure/azure-functions/durable-functions-overview"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ja-jp/resources/azure-serverless-computing-cookbook/" TargetMode="External"/><Relationship Id="rId2" Type="http://schemas.openxmlformats.org/officeDocument/2006/relationships/hyperlink" Target="https://azure.microsoft.com/ja-jp/solutions/serverless/" TargetMode="External"/><Relationship Id="rId1" Type="http://schemas.openxmlformats.org/officeDocument/2006/relationships/slideLayout" Target="../slideLayouts/slideLayout6.xml"/><Relationship Id="rId4" Type="http://schemas.openxmlformats.org/officeDocument/2006/relationships/hyperlink" Target="https://myignite.techcommunity.microsoft.com/videos?q=serverles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2.png"/><Relationship Id="rId3" Type="http://schemas.openxmlformats.org/officeDocument/2006/relationships/hyperlink" Target="https://azure.microsoft.com/en-us/services/cosmos-db/" TargetMode="External"/><Relationship Id="rId7" Type="http://schemas.openxmlformats.org/officeDocument/2006/relationships/image" Target="../media/image19.png"/><Relationship Id="rId12" Type="http://schemas.openxmlformats.org/officeDocument/2006/relationships/hyperlink" Target="https://azure.microsoft.com/en-us/services/event-grid/" TargetMode="External"/><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s://azure.microsoft.com/en-us/services/storage/?v=16.50" TargetMode="External"/><Relationship Id="rId11" Type="http://schemas.openxmlformats.org/officeDocument/2006/relationships/image" Target="../media/image21.png"/><Relationship Id="rId5" Type="http://schemas.microsoft.com/office/2007/relationships/hdphoto" Target="../media/hdphoto1.wdp"/><Relationship Id="rId15" Type="http://schemas.openxmlformats.org/officeDocument/2006/relationships/image" Target="../media/image23.png"/><Relationship Id="rId10" Type="http://schemas.openxmlformats.org/officeDocument/2006/relationships/hyperlink" Target="https://azure.microsoft.com/en-us/services/stream-analytics/" TargetMode="External"/><Relationship Id="rId4" Type="http://schemas.openxmlformats.org/officeDocument/2006/relationships/image" Target="../media/image18.png"/><Relationship Id="rId9" Type="http://schemas.openxmlformats.org/officeDocument/2006/relationships/image" Target="../media/image20.png"/><Relationship Id="rId14" Type="http://schemas.openxmlformats.org/officeDocument/2006/relationships/hyperlink" Target="https://azure.microsoft.com/en-us/services/active-directo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854F04-1E9E-4520-B70C-BDDB4F2E504B}"/>
              </a:ext>
            </a:extLst>
          </p:cNvPr>
          <p:cNvSpPr>
            <a:spLocks noGrp="1"/>
          </p:cNvSpPr>
          <p:nvPr>
            <p:ph type="title"/>
          </p:nvPr>
        </p:nvSpPr>
        <p:spPr/>
        <p:txBody>
          <a:bodyPr/>
          <a:lstStyle/>
          <a:p>
            <a:r>
              <a:rPr lang="ja-JP" altLang="en-US" dirty="0"/>
              <a:t>サーバレスアーキテクチャで</a:t>
            </a:r>
            <a:br>
              <a:rPr lang="en-US" altLang="ja-JP" dirty="0"/>
            </a:br>
            <a:r>
              <a:rPr lang="ja-JP" altLang="en-US" dirty="0"/>
              <a:t>クラウドネイティブ化を目指す</a:t>
            </a:r>
            <a:endParaRPr kumimoji="1" lang="ja-JP" altLang="en-US" dirty="0"/>
          </a:p>
        </p:txBody>
      </p:sp>
      <p:sp>
        <p:nvSpPr>
          <p:cNvPr id="3" name="テキスト プレースホルダー 2">
            <a:extLst>
              <a:ext uri="{FF2B5EF4-FFF2-40B4-BE49-F238E27FC236}">
                <a16:creationId xmlns:a16="http://schemas.microsoft.com/office/drawing/2014/main" id="{8FB74A24-8EDC-4EE0-88F6-8ADF3F4F5C4D}"/>
              </a:ext>
            </a:extLst>
          </p:cNvPr>
          <p:cNvSpPr>
            <a:spLocks noGrp="1"/>
          </p:cNvSpPr>
          <p:nvPr>
            <p:ph type="body" sz="quarter" idx="14"/>
          </p:nvPr>
        </p:nvSpPr>
        <p:spPr>
          <a:xfrm>
            <a:off x="274702" y="5513486"/>
            <a:ext cx="5727511" cy="782792"/>
          </a:xfrm>
        </p:spPr>
        <p:txBody>
          <a:bodyPr/>
          <a:lstStyle/>
          <a:p>
            <a:endParaRPr kumimoji="1" lang="ja-JP" altLang="en-US" dirty="0"/>
          </a:p>
        </p:txBody>
      </p:sp>
      <p:sp>
        <p:nvSpPr>
          <p:cNvPr id="4" name="テキスト プレースホルダー 3">
            <a:extLst>
              <a:ext uri="{FF2B5EF4-FFF2-40B4-BE49-F238E27FC236}">
                <a16:creationId xmlns:a16="http://schemas.microsoft.com/office/drawing/2014/main" id="{CC9D4E0A-527A-435E-8C31-F2062F71EFB9}"/>
              </a:ext>
            </a:extLst>
          </p:cNvPr>
          <p:cNvSpPr>
            <a:spLocks noGrp="1"/>
          </p:cNvSpPr>
          <p:nvPr>
            <p:ph type="body" sz="quarter" idx="15"/>
          </p:nvPr>
        </p:nvSpPr>
        <p:spPr>
          <a:xfrm>
            <a:off x="274702" y="4721398"/>
            <a:ext cx="5727511" cy="504056"/>
          </a:xfrm>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1DA8C239-73C2-4DAF-8C53-739FE2638849}"/>
              </a:ext>
            </a:extLst>
          </p:cNvPr>
          <p:cNvSpPr>
            <a:spLocks noGrp="1"/>
          </p:cNvSpPr>
          <p:nvPr>
            <p:ph type="body" sz="quarter" idx="13"/>
          </p:nvPr>
        </p:nvSpPr>
        <p:spPr/>
        <p:txBody>
          <a:bodyPr/>
          <a:lstStyle/>
          <a:p>
            <a:r>
              <a:rPr kumimoji="1" lang="en-US" altLang="ja-JP" dirty="0"/>
              <a:t>Session A</a:t>
            </a:r>
            <a:endParaRPr kumimoji="1" lang="ja-JP" altLang="en-US" dirty="0"/>
          </a:p>
        </p:txBody>
      </p:sp>
      <p:pic>
        <p:nvPicPr>
          <p:cNvPr id="9" name="図 8">
            <a:extLst>
              <a:ext uri="{FF2B5EF4-FFF2-40B4-BE49-F238E27FC236}">
                <a16:creationId xmlns:a16="http://schemas.microsoft.com/office/drawing/2014/main" id="{62C5EC5E-5A1B-4CDC-B74C-5D12C420ABCD}"/>
              </a:ext>
            </a:extLst>
          </p:cNvPr>
          <p:cNvPicPr>
            <a:picLocks noChangeAspect="1"/>
          </p:cNvPicPr>
          <p:nvPr/>
        </p:nvPicPr>
        <p:blipFill>
          <a:blip r:embed="rId2"/>
          <a:stretch>
            <a:fillRect/>
          </a:stretch>
        </p:blipFill>
        <p:spPr>
          <a:xfrm>
            <a:off x="9405245" y="753437"/>
            <a:ext cx="2756528" cy="2743825"/>
          </a:xfrm>
          <a:prstGeom prst="rect">
            <a:avLst/>
          </a:prstGeom>
        </p:spPr>
      </p:pic>
    </p:spTree>
    <p:extLst>
      <p:ext uri="{BB962C8B-B14F-4D97-AF65-F5344CB8AC3E}">
        <p14:creationId xmlns:p14="http://schemas.microsoft.com/office/powerpoint/2010/main" val="14302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CE33C6FE-682F-4674-9E09-D9B99A80AFF4}"/>
              </a:ext>
            </a:extLst>
          </p:cNvPr>
          <p:cNvSpPr>
            <a:spLocks noGrp="1"/>
          </p:cNvSpPr>
          <p:nvPr>
            <p:ph type="title"/>
          </p:nvPr>
        </p:nvSpPr>
        <p:spPr>
          <a:xfrm>
            <a:off x="5151437" y="982662"/>
            <a:ext cx="7315200" cy="4011829"/>
          </a:xfrm>
        </p:spPr>
        <p:txBody>
          <a:bodyPr>
            <a:noAutofit/>
          </a:bodyPr>
          <a:lstStyle/>
          <a:p>
            <a:r>
              <a:rPr lang="en-US" sz="6600" dirty="0">
                <a:solidFill>
                  <a:srgbClr val="FFFFFF"/>
                </a:solidFill>
                <a:cs typeface="Meiryo" charset="-128"/>
              </a:rPr>
              <a:t>Azure Functions</a:t>
            </a:r>
            <a:br>
              <a:rPr lang="en-US" sz="6600" dirty="0">
                <a:solidFill>
                  <a:srgbClr val="FFFFFF"/>
                </a:solidFill>
                <a:cs typeface="Meiryo" charset="-128"/>
              </a:rPr>
            </a:br>
            <a:br>
              <a:rPr lang="en-US" sz="6600" dirty="0">
                <a:solidFill>
                  <a:srgbClr val="FFFFFF"/>
                </a:solidFill>
                <a:cs typeface="Meiryo" charset="-128"/>
              </a:rPr>
            </a:br>
            <a:r>
              <a:rPr lang="ja-JP" altLang="en-US" sz="4400" dirty="0">
                <a:solidFill>
                  <a:srgbClr val="FFFFFF"/>
                </a:solidFill>
                <a:cs typeface="Meiryo" charset="-128"/>
              </a:rPr>
              <a:t>イベント・データ駆動</a:t>
            </a:r>
            <a:br>
              <a:rPr lang="en-US" altLang="ja-JP" sz="4400" dirty="0">
                <a:solidFill>
                  <a:srgbClr val="FFFFFF"/>
                </a:solidFill>
                <a:cs typeface="Meiryo" charset="-128"/>
              </a:rPr>
            </a:br>
            <a:r>
              <a:rPr lang="ja-JP" altLang="en-US" sz="4400" dirty="0">
                <a:solidFill>
                  <a:srgbClr val="FFFFFF"/>
                </a:solidFill>
                <a:cs typeface="Meiryo" charset="-128"/>
              </a:rPr>
              <a:t>の関数実行サービス</a:t>
            </a:r>
            <a:endParaRPr lang="en-US" sz="4400" dirty="0">
              <a:solidFill>
                <a:srgbClr val="FFFFFF"/>
              </a:solidFill>
              <a:cs typeface="Meiryo" charset="-128"/>
            </a:endParaRPr>
          </a:p>
        </p:txBody>
      </p:sp>
      <p:pic>
        <p:nvPicPr>
          <p:cNvPr id="7" name="Picture 4">
            <a:extLst>
              <a:ext uri="{FF2B5EF4-FFF2-40B4-BE49-F238E27FC236}">
                <a16:creationId xmlns:a16="http://schemas.microsoft.com/office/drawing/2014/main" id="{2E0ECF78-C606-496B-85BC-3275A39CDB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6637" y="1641692"/>
            <a:ext cx="2693767" cy="2693767"/>
          </a:xfrm>
          <a:prstGeom prst="rect">
            <a:avLst/>
          </a:prstGeom>
        </p:spPr>
      </p:pic>
    </p:spTree>
    <p:extLst>
      <p:ext uri="{BB962C8B-B14F-4D97-AF65-F5344CB8AC3E}">
        <p14:creationId xmlns:p14="http://schemas.microsoft.com/office/powerpoint/2010/main" val="826038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9671801-E65D-4B1E-9261-2809FC67698D}"/>
              </a:ext>
            </a:extLst>
          </p:cNvPr>
          <p:cNvSpPr>
            <a:spLocks noGrp="1"/>
          </p:cNvSpPr>
          <p:nvPr>
            <p:ph type="title"/>
          </p:nvPr>
        </p:nvSpPr>
        <p:spPr/>
        <p:txBody>
          <a:bodyPr/>
          <a:lstStyle/>
          <a:p>
            <a:r>
              <a:rPr lang="en-US" altLang="ja-JP" dirty="0"/>
              <a:t>Azure Functions </a:t>
            </a:r>
            <a:r>
              <a:rPr lang="ja-JP" altLang="en-US" dirty="0"/>
              <a:t>入門</a:t>
            </a:r>
            <a:endParaRPr kumimoji="1" lang="ja-JP" altLang="en-US" dirty="0"/>
          </a:p>
        </p:txBody>
      </p:sp>
      <p:grpSp>
        <p:nvGrpSpPr>
          <p:cNvPr id="4" name="Group 3">
            <a:extLst>
              <a:ext uri="{FF2B5EF4-FFF2-40B4-BE49-F238E27FC236}">
                <a16:creationId xmlns:a16="http://schemas.microsoft.com/office/drawing/2014/main" id="{0FC314F8-8654-4C91-83A7-A06A44A0EE35}"/>
              </a:ext>
            </a:extLst>
          </p:cNvPr>
          <p:cNvGrpSpPr/>
          <p:nvPr/>
        </p:nvGrpSpPr>
        <p:grpSpPr>
          <a:xfrm>
            <a:off x="4217359" y="1218259"/>
            <a:ext cx="3874629" cy="4846401"/>
            <a:chOff x="4133899" y="1194163"/>
            <a:chExt cx="3799540" cy="4752479"/>
          </a:xfrm>
        </p:grpSpPr>
        <p:grpSp>
          <p:nvGrpSpPr>
            <p:cNvPr id="5" name="Group 4">
              <a:extLst>
                <a:ext uri="{FF2B5EF4-FFF2-40B4-BE49-F238E27FC236}">
                  <a16:creationId xmlns:a16="http://schemas.microsoft.com/office/drawing/2014/main" id="{01459690-C737-4C98-AE8F-F2AD43FAE499}"/>
                </a:ext>
              </a:extLst>
            </p:cNvPr>
            <p:cNvGrpSpPr/>
            <p:nvPr/>
          </p:nvGrpSpPr>
          <p:grpSpPr>
            <a:xfrm>
              <a:off x="4258562" y="1194163"/>
              <a:ext cx="3674877" cy="4752479"/>
              <a:chOff x="4258562" y="1194163"/>
              <a:chExt cx="3674877" cy="4752479"/>
            </a:xfrm>
          </p:grpSpPr>
          <p:pic>
            <p:nvPicPr>
              <p:cNvPr id="7" name="Graphic 6">
                <a:extLst>
                  <a:ext uri="{FF2B5EF4-FFF2-40B4-BE49-F238E27FC236}">
                    <a16:creationId xmlns:a16="http://schemas.microsoft.com/office/drawing/2014/main" id="{2FF556A3-7D1C-4608-98F2-AD794F4C94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6926" y="2569926"/>
                <a:ext cx="1718148" cy="1718148"/>
              </a:xfrm>
              <a:prstGeom prst="rect">
                <a:avLst/>
              </a:prstGeom>
            </p:spPr>
          </p:pic>
          <p:sp>
            <p:nvSpPr>
              <p:cNvPr id="8" name="TextBox 7">
                <a:extLst>
                  <a:ext uri="{FF2B5EF4-FFF2-40B4-BE49-F238E27FC236}">
                    <a16:creationId xmlns:a16="http://schemas.microsoft.com/office/drawing/2014/main" id="{8BF215A5-7F14-4F39-9235-5292655599BA}"/>
                  </a:ext>
                </a:extLst>
              </p:cNvPr>
              <p:cNvSpPr txBox="1"/>
              <p:nvPr/>
            </p:nvSpPr>
            <p:spPr>
              <a:xfrm>
                <a:off x="4258562" y="5113725"/>
                <a:ext cx="3674877" cy="832917"/>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2000" dirty="0">
                    <a:gradFill>
                      <a:gsLst>
                        <a:gs pos="2917">
                          <a:srgbClr val="505050"/>
                        </a:gs>
                        <a:gs pos="30000">
                          <a:srgbClr val="505050"/>
                        </a:gs>
                      </a:gsLst>
                      <a:lin ang="5400000" scaled="0"/>
                    </a:gradFill>
                    <a:latin typeface="+mn-ea"/>
                  </a:rPr>
                  <a:t>C#, Node.js, Java, Python </a:t>
                </a:r>
                <a:r>
                  <a:rPr lang="ja-JP" altLang="en-US" sz="2000">
                    <a:gradFill>
                      <a:gsLst>
                        <a:gs pos="2917">
                          <a:srgbClr val="505050"/>
                        </a:gs>
                        <a:gs pos="30000">
                          <a:srgbClr val="505050"/>
                        </a:gs>
                      </a:gsLst>
                      <a:lin ang="5400000" scaled="0"/>
                    </a:gradFill>
                    <a:latin typeface="+mn-ea"/>
                  </a:rPr>
                  <a:t>など様々なコードをホスト</a:t>
                </a:r>
                <a:endParaRPr lang="en-US" sz="2000" dirty="0">
                  <a:gradFill>
                    <a:gsLst>
                      <a:gs pos="2917">
                        <a:srgbClr val="505050"/>
                      </a:gs>
                      <a:gs pos="30000">
                        <a:srgbClr val="505050"/>
                      </a:gs>
                    </a:gsLst>
                    <a:lin ang="5400000" scaled="0"/>
                  </a:gradFill>
                  <a:latin typeface="+mn-ea"/>
                </a:endParaRPr>
              </a:p>
            </p:txBody>
          </p:sp>
          <p:sp>
            <p:nvSpPr>
              <p:cNvPr id="9" name="TextBox 8">
                <a:extLst>
                  <a:ext uri="{FF2B5EF4-FFF2-40B4-BE49-F238E27FC236}">
                    <a16:creationId xmlns:a16="http://schemas.microsoft.com/office/drawing/2014/main" id="{4C69F73C-0F2E-4D98-AD40-7B31A767B48D}"/>
                  </a:ext>
                </a:extLst>
              </p:cNvPr>
              <p:cNvSpPr txBox="1"/>
              <p:nvPr/>
            </p:nvSpPr>
            <p:spPr>
              <a:xfrm>
                <a:off x="5610796" y="1194163"/>
                <a:ext cx="970411" cy="615613"/>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ja-JP" altLang="en-US" sz="2400">
                    <a:gradFill>
                      <a:gsLst>
                        <a:gs pos="2917">
                          <a:srgbClr val="505050"/>
                        </a:gs>
                        <a:gs pos="30000">
                          <a:srgbClr val="505050"/>
                        </a:gs>
                      </a:gsLst>
                      <a:lin ang="5400000" scaled="0"/>
                    </a:gradFill>
                    <a:latin typeface="+mn-ea"/>
                  </a:rPr>
                  <a:t>コード</a:t>
                </a:r>
                <a:endParaRPr lang="en-US" sz="2400" dirty="0">
                  <a:gradFill>
                    <a:gsLst>
                      <a:gs pos="2917">
                        <a:srgbClr val="505050"/>
                      </a:gs>
                      <a:gs pos="30000">
                        <a:srgbClr val="505050"/>
                      </a:gs>
                    </a:gsLst>
                    <a:lin ang="5400000" scaled="0"/>
                  </a:gradFill>
                  <a:latin typeface="+mn-ea"/>
                </a:endParaRPr>
              </a:p>
            </p:txBody>
          </p:sp>
        </p:grpSp>
        <p:sp>
          <p:nvSpPr>
            <p:cNvPr id="6" name="Arrow: Right 44">
              <a:extLst>
                <a:ext uri="{FF2B5EF4-FFF2-40B4-BE49-F238E27FC236}">
                  <a16:creationId xmlns:a16="http://schemas.microsoft.com/office/drawing/2014/main" id="{F0F539CC-ABC3-4954-A479-79BBE12783EA}"/>
                </a:ext>
              </a:extLst>
            </p:cNvPr>
            <p:cNvSpPr/>
            <p:nvPr/>
          </p:nvSpPr>
          <p:spPr bwMode="auto">
            <a:xfrm>
              <a:off x="4133899" y="3284824"/>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mn-ea"/>
              </a:endParaRPr>
            </a:p>
          </p:txBody>
        </p:sp>
      </p:grpSp>
      <p:grpSp>
        <p:nvGrpSpPr>
          <p:cNvPr id="10" name="Group 9">
            <a:extLst>
              <a:ext uri="{FF2B5EF4-FFF2-40B4-BE49-F238E27FC236}">
                <a16:creationId xmlns:a16="http://schemas.microsoft.com/office/drawing/2014/main" id="{74D4B161-7881-4BD3-B507-F2B03E06B6F7}"/>
              </a:ext>
            </a:extLst>
          </p:cNvPr>
          <p:cNvGrpSpPr/>
          <p:nvPr/>
        </p:nvGrpSpPr>
        <p:grpSpPr>
          <a:xfrm>
            <a:off x="1086799" y="1227589"/>
            <a:ext cx="3406818" cy="5114071"/>
            <a:chOff x="1064007" y="1203312"/>
            <a:chExt cx="3340795" cy="5014961"/>
          </a:xfrm>
        </p:grpSpPr>
        <p:grpSp>
          <p:nvGrpSpPr>
            <p:cNvPr id="11" name="Group 10">
              <a:extLst>
                <a:ext uri="{FF2B5EF4-FFF2-40B4-BE49-F238E27FC236}">
                  <a16:creationId xmlns:a16="http://schemas.microsoft.com/office/drawing/2014/main" id="{B656D058-B631-456E-9C71-2E26D760D3D2}"/>
                </a:ext>
              </a:extLst>
            </p:cNvPr>
            <p:cNvGrpSpPr/>
            <p:nvPr/>
          </p:nvGrpSpPr>
          <p:grpSpPr>
            <a:xfrm>
              <a:off x="1313589" y="1797206"/>
              <a:ext cx="2316072" cy="3009131"/>
              <a:chOff x="1313589" y="1797206"/>
              <a:chExt cx="2316072" cy="3009131"/>
            </a:xfrm>
          </p:grpSpPr>
          <p:pic>
            <p:nvPicPr>
              <p:cNvPr id="14" name="Graphic 13">
                <a:extLst>
                  <a:ext uri="{FF2B5EF4-FFF2-40B4-BE49-F238E27FC236}">
                    <a16:creationId xmlns:a16="http://schemas.microsoft.com/office/drawing/2014/main" id="{20E4942E-03AD-4ACD-BB2E-383BF71F6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3589" y="1797206"/>
                <a:ext cx="1814384" cy="1402024"/>
              </a:xfrm>
              <a:prstGeom prst="rect">
                <a:avLst/>
              </a:prstGeom>
            </p:spPr>
          </p:pic>
          <p:grpSp>
            <p:nvGrpSpPr>
              <p:cNvPr id="15" name="Group 14">
                <a:extLst>
                  <a:ext uri="{FF2B5EF4-FFF2-40B4-BE49-F238E27FC236}">
                    <a16:creationId xmlns:a16="http://schemas.microsoft.com/office/drawing/2014/main" id="{AC1BF44F-7878-4E2E-9F38-E599FE79502E}"/>
                  </a:ext>
                </a:extLst>
              </p:cNvPr>
              <p:cNvGrpSpPr/>
              <p:nvPr/>
            </p:nvGrpSpPr>
            <p:grpSpPr>
              <a:xfrm>
                <a:off x="1838307" y="2116021"/>
                <a:ext cx="1791354" cy="2690316"/>
                <a:chOff x="4945434" y="1645264"/>
                <a:chExt cx="1827274" cy="2744263"/>
              </a:xfrm>
            </p:grpSpPr>
            <p:pic>
              <p:nvPicPr>
                <p:cNvPr id="16" name="Graphic 15">
                  <a:extLst>
                    <a:ext uri="{FF2B5EF4-FFF2-40B4-BE49-F238E27FC236}">
                      <a16:creationId xmlns:a16="http://schemas.microsoft.com/office/drawing/2014/main" id="{BD98E46F-C108-42CA-BA8B-4DD3657656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6078" y="2590125"/>
                  <a:ext cx="777240" cy="777240"/>
                </a:xfrm>
                <a:prstGeom prst="rect">
                  <a:avLst/>
                </a:prstGeom>
              </p:spPr>
            </p:pic>
            <p:pic>
              <p:nvPicPr>
                <p:cNvPr id="17" name="Picture 16">
                  <a:extLst>
                    <a:ext uri="{FF2B5EF4-FFF2-40B4-BE49-F238E27FC236}">
                      <a16:creationId xmlns:a16="http://schemas.microsoft.com/office/drawing/2014/main" id="{EBBFA151-D11C-48E2-8C61-667481028AAD}"/>
                    </a:ext>
                  </a:extLst>
                </p:cNvPr>
                <p:cNvPicPr>
                  <a:picLocks noChangeAspect="1"/>
                </p:cNvPicPr>
                <p:nvPr/>
              </p:nvPicPr>
              <p:blipFill>
                <a:blip r:embed="rId8">
                  <a:grayscl/>
                </a:blip>
                <a:stretch>
                  <a:fillRect/>
                </a:stretch>
              </p:blipFill>
              <p:spPr>
                <a:xfrm>
                  <a:off x="4945434" y="3609236"/>
                  <a:ext cx="780290" cy="780291"/>
                </a:xfrm>
                <a:prstGeom prst="rect">
                  <a:avLst/>
                </a:prstGeom>
              </p:spPr>
            </p:pic>
            <p:pic>
              <p:nvPicPr>
                <p:cNvPr id="18" name="Picture 17">
                  <a:extLst>
                    <a:ext uri="{FF2B5EF4-FFF2-40B4-BE49-F238E27FC236}">
                      <a16:creationId xmlns:a16="http://schemas.microsoft.com/office/drawing/2014/main" id="{B18E5700-4C2E-4C4C-837B-5193955333AE}"/>
                    </a:ext>
                  </a:extLst>
                </p:cNvPr>
                <p:cNvPicPr>
                  <a:picLocks noChangeAspect="1"/>
                </p:cNvPicPr>
                <p:nvPr/>
              </p:nvPicPr>
              <p:blipFill>
                <a:blip r:embed="rId9">
                  <a:grayscl/>
                </a:blip>
                <a:stretch>
                  <a:fillRect/>
                </a:stretch>
              </p:blipFill>
              <p:spPr>
                <a:xfrm>
                  <a:off x="5992418" y="2594426"/>
                  <a:ext cx="780290" cy="780290"/>
                </a:xfrm>
                <a:prstGeom prst="rect">
                  <a:avLst/>
                </a:prstGeom>
              </p:spPr>
            </p:pic>
            <p:pic>
              <p:nvPicPr>
                <p:cNvPr id="19" name="Picture 18">
                  <a:extLst>
                    <a:ext uri="{FF2B5EF4-FFF2-40B4-BE49-F238E27FC236}">
                      <a16:creationId xmlns:a16="http://schemas.microsoft.com/office/drawing/2014/main" id="{C2D8E1B6-19C6-4B91-A27A-3320DD7EEE73}"/>
                    </a:ext>
                  </a:extLst>
                </p:cNvPr>
                <p:cNvPicPr>
                  <a:picLocks noChangeAspect="1"/>
                </p:cNvPicPr>
                <p:nvPr/>
              </p:nvPicPr>
              <p:blipFill>
                <a:blip r:embed="rId10">
                  <a:grayscl/>
                </a:blip>
                <a:stretch>
                  <a:fillRect/>
                </a:stretch>
              </p:blipFill>
              <p:spPr>
                <a:xfrm>
                  <a:off x="5982841" y="1645264"/>
                  <a:ext cx="780290" cy="780290"/>
                </a:xfrm>
                <a:prstGeom prst="rect">
                  <a:avLst/>
                </a:prstGeom>
              </p:spPr>
            </p:pic>
            <p:pic>
              <p:nvPicPr>
                <p:cNvPr id="20" name="Picture 19">
                  <a:extLst>
                    <a:ext uri="{FF2B5EF4-FFF2-40B4-BE49-F238E27FC236}">
                      <a16:creationId xmlns:a16="http://schemas.microsoft.com/office/drawing/2014/main" id="{E91339C7-C177-4040-BBE6-3D6BE800FAF9}"/>
                    </a:ext>
                  </a:extLst>
                </p:cNvPr>
                <p:cNvPicPr>
                  <a:picLocks noChangeAspect="1"/>
                </p:cNvPicPr>
                <p:nvPr/>
              </p:nvPicPr>
              <p:blipFill>
                <a:blip r:embed="rId11">
                  <a:grayscl/>
                </a:blip>
                <a:stretch>
                  <a:fillRect/>
                </a:stretch>
              </p:blipFill>
              <p:spPr>
                <a:xfrm>
                  <a:off x="5992419" y="3609236"/>
                  <a:ext cx="761134" cy="761134"/>
                </a:xfrm>
                <a:prstGeom prst="rect">
                  <a:avLst/>
                </a:prstGeom>
              </p:spPr>
            </p:pic>
          </p:grpSp>
        </p:grpSp>
        <p:sp>
          <p:nvSpPr>
            <p:cNvPr id="12" name="TextBox 11">
              <a:extLst>
                <a:ext uri="{FF2B5EF4-FFF2-40B4-BE49-F238E27FC236}">
                  <a16:creationId xmlns:a16="http://schemas.microsoft.com/office/drawing/2014/main" id="{365A91E8-F959-4EFF-A347-69B365ABAEE9}"/>
                </a:ext>
              </a:extLst>
            </p:cNvPr>
            <p:cNvSpPr txBox="1"/>
            <p:nvPr/>
          </p:nvSpPr>
          <p:spPr>
            <a:xfrm>
              <a:off x="2105368" y="1203312"/>
              <a:ext cx="1258076" cy="615613"/>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ja-JP" altLang="en-US" sz="2400">
                  <a:gradFill>
                    <a:gsLst>
                      <a:gs pos="2917">
                        <a:srgbClr val="505050"/>
                      </a:gs>
                      <a:gs pos="30000">
                        <a:srgbClr val="505050"/>
                      </a:gs>
                    </a:gsLst>
                    <a:lin ang="5400000" scaled="0"/>
                  </a:gradFill>
                  <a:latin typeface="+mn-ea"/>
                </a:rPr>
                <a:t>イベント</a:t>
              </a:r>
              <a:endParaRPr lang="en-US" sz="2400" dirty="0">
                <a:gradFill>
                  <a:gsLst>
                    <a:gs pos="2917">
                      <a:srgbClr val="505050"/>
                    </a:gs>
                    <a:gs pos="30000">
                      <a:srgbClr val="505050"/>
                    </a:gs>
                  </a:gsLst>
                  <a:lin ang="5400000" scaled="0"/>
                </a:gradFill>
                <a:latin typeface="+mn-ea"/>
              </a:endParaRPr>
            </a:p>
          </p:txBody>
        </p:sp>
        <p:sp>
          <p:nvSpPr>
            <p:cNvPr id="13" name="TextBox 12">
              <a:extLst>
                <a:ext uri="{FF2B5EF4-FFF2-40B4-BE49-F238E27FC236}">
                  <a16:creationId xmlns:a16="http://schemas.microsoft.com/office/drawing/2014/main" id="{9AE75000-B49E-4EA2-A8DB-9A601209B45F}"/>
                </a:ext>
              </a:extLst>
            </p:cNvPr>
            <p:cNvSpPr txBox="1"/>
            <p:nvPr/>
          </p:nvSpPr>
          <p:spPr>
            <a:xfrm>
              <a:off x="1064007" y="5113725"/>
              <a:ext cx="3340795" cy="1104548"/>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en-US" sz="2000" dirty="0" err="1">
                  <a:gradFill>
                    <a:gsLst>
                      <a:gs pos="2917">
                        <a:srgbClr val="505050"/>
                      </a:gs>
                      <a:gs pos="30000">
                        <a:srgbClr val="505050"/>
                      </a:gs>
                    </a:gsLst>
                    <a:lin ang="5400000" scaled="0"/>
                  </a:gradFill>
                  <a:latin typeface="+mn-ea"/>
                </a:rPr>
                <a:t>HTTP、Blob</a:t>
              </a:r>
              <a:r>
                <a:rPr lang="en-US" sz="2000" dirty="0">
                  <a:gradFill>
                    <a:gsLst>
                      <a:gs pos="2917">
                        <a:srgbClr val="505050"/>
                      </a:gs>
                      <a:gs pos="30000">
                        <a:srgbClr val="505050"/>
                      </a:gs>
                    </a:gsLst>
                    <a:lin ang="5400000" scaled="0"/>
                  </a:gradFill>
                  <a:latin typeface="+mn-ea"/>
                </a:rPr>
                <a:t>、</a:t>
              </a:r>
              <a:r>
                <a:rPr lang="ja-JP" altLang="en-US" sz="2000">
                  <a:gradFill>
                    <a:gsLst>
                      <a:gs pos="2917">
                        <a:srgbClr val="505050"/>
                      </a:gs>
                      <a:gs pos="30000">
                        <a:srgbClr val="505050"/>
                      </a:gs>
                    </a:gsLst>
                    <a:lin ang="5400000" scaled="0"/>
                  </a:gradFill>
                  <a:latin typeface="+mn-ea"/>
                </a:rPr>
                <a:t>タイマーなど、</a:t>
              </a:r>
              <a:r>
                <a:rPr lang="en-US" altLang="ja-JP" sz="2000" dirty="0">
                  <a:gradFill>
                    <a:gsLst>
                      <a:gs pos="2917">
                        <a:srgbClr val="505050"/>
                      </a:gs>
                      <a:gs pos="30000">
                        <a:srgbClr val="505050"/>
                      </a:gs>
                    </a:gsLst>
                    <a:lin ang="5400000" scaled="0"/>
                  </a:gradFill>
                  <a:latin typeface="+mn-ea"/>
                </a:rPr>
                <a:t>Azure </a:t>
              </a:r>
              <a:r>
                <a:rPr lang="ja-JP" altLang="en-US" sz="2000">
                  <a:gradFill>
                    <a:gsLst>
                      <a:gs pos="2917">
                        <a:srgbClr val="505050"/>
                      </a:gs>
                      <a:gs pos="30000">
                        <a:srgbClr val="505050"/>
                      </a:gs>
                    </a:gsLst>
                    <a:lin ang="5400000" scaled="0"/>
                  </a:gradFill>
                  <a:latin typeface="+mn-ea"/>
                </a:rPr>
                <a:t>の様々なサービスの</a:t>
              </a:r>
              <a:br>
                <a:rPr lang="en-US" altLang="ja-JP" sz="2000" dirty="0">
                  <a:gradFill>
                    <a:gsLst>
                      <a:gs pos="2917">
                        <a:srgbClr val="505050"/>
                      </a:gs>
                      <a:gs pos="30000">
                        <a:srgbClr val="505050"/>
                      </a:gs>
                    </a:gsLst>
                    <a:lin ang="5400000" scaled="0"/>
                  </a:gradFill>
                  <a:latin typeface="+mn-ea"/>
                </a:rPr>
              </a:br>
              <a:r>
                <a:rPr lang="ja-JP" altLang="en-US" sz="2000">
                  <a:gradFill>
                    <a:gsLst>
                      <a:gs pos="2917">
                        <a:srgbClr val="505050"/>
                      </a:gs>
                      <a:gs pos="30000">
                        <a:srgbClr val="505050"/>
                      </a:gs>
                    </a:gsLst>
                    <a:lin ang="5400000" scaled="0"/>
                  </a:gradFill>
                  <a:latin typeface="+mn-ea"/>
                </a:rPr>
                <a:t>イベントに反応</a:t>
              </a:r>
              <a:endParaRPr lang="en-US" altLang="ja-JP" sz="2000" dirty="0">
                <a:gradFill>
                  <a:gsLst>
                    <a:gs pos="2917">
                      <a:srgbClr val="505050"/>
                    </a:gs>
                    <a:gs pos="30000">
                      <a:srgbClr val="505050"/>
                    </a:gs>
                  </a:gsLst>
                  <a:lin ang="5400000" scaled="0"/>
                </a:gradFill>
                <a:latin typeface="+mn-ea"/>
              </a:endParaRPr>
            </a:p>
          </p:txBody>
        </p:sp>
      </p:grpSp>
      <p:grpSp>
        <p:nvGrpSpPr>
          <p:cNvPr id="21" name="Group 20">
            <a:extLst>
              <a:ext uri="{FF2B5EF4-FFF2-40B4-BE49-F238E27FC236}">
                <a16:creationId xmlns:a16="http://schemas.microsoft.com/office/drawing/2014/main" id="{6155D65A-B582-4714-A523-32AA95A9F332}"/>
              </a:ext>
            </a:extLst>
          </p:cNvPr>
          <p:cNvGrpSpPr/>
          <p:nvPr/>
        </p:nvGrpSpPr>
        <p:grpSpPr>
          <a:xfrm>
            <a:off x="7585137" y="1218258"/>
            <a:ext cx="4122251" cy="4924933"/>
            <a:chOff x="7436412" y="1194163"/>
            <a:chExt cx="4042363" cy="4829489"/>
          </a:xfrm>
        </p:grpSpPr>
        <p:sp>
          <p:nvSpPr>
            <p:cNvPr id="22" name="Arrow: Right 45">
              <a:extLst>
                <a:ext uri="{FF2B5EF4-FFF2-40B4-BE49-F238E27FC236}">
                  <a16:creationId xmlns:a16="http://schemas.microsoft.com/office/drawing/2014/main" id="{1A439962-EF38-4E58-BC8B-057BDC104B4C}"/>
                </a:ext>
              </a:extLst>
            </p:cNvPr>
            <p:cNvSpPr/>
            <p:nvPr/>
          </p:nvSpPr>
          <p:spPr bwMode="auto">
            <a:xfrm>
              <a:off x="7458727" y="3284823"/>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mn-ea"/>
              </a:endParaRPr>
            </a:p>
          </p:txBody>
        </p:sp>
        <p:grpSp>
          <p:nvGrpSpPr>
            <p:cNvPr id="23" name="Group 22">
              <a:extLst>
                <a:ext uri="{FF2B5EF4-FFF2-40B4-BE49-F238E27FC236}">
                  <a16:creationId xmlns:a16="http://schemas.microsoft.com/office/drawing/2014/main" id="{946C214C-D3A1-4A70-B45D-7AD31A1B69AF}"/>
                </a:ext>
              </a:extLst>
            </p:cNvPr>
            <p:cNvGrpSpPr/>
            <p:nvPr/>
          </p:nvGrpSpPr>
          <p:grpSpPr>
            <a:xfrm>
              <a:off x="7436412" y="1194163"/>
              <a:ext cx="4042363" cy="4829489"/>
              <a:chOff x="7436412" y="1194163"/>
              <a:chExt cx="4042363" cy="4829489"/>
            </a:xfrm>
          </p:grpSpPr>
          <p:grpSp>
            <p:nvGrpSpPr>
              <p:cNvPr id="24" name="Group 23">
                <a:extLst>
                  <a:ext uri="{FF2B5EF4-FFF2-40B4-BE49-F238E27FC236}">
                    <a16:creationId xmlns:a16="http://schemas.microsoft.com/office/drawing/2014/main" id="{C0121751-D088-40D0-A1C2-E848AFA1DC32}"/>
                  </a:ext>
                </a:extLst>
              </p:cNvPr>
              <p:cNvGrpSpPr/>
              <p:nvPr/>
            </p:nvGrpSpPr>
            <p:grpSpPr>
              <a:xfrm>
                <a:off x="8561168" y="2569927"/>
                <a:ext cx="1792850" cy="1728536"/>
                <a:chOff x="8732837" y="2620962"/>
                <a:chExt cx="1828800" cy="1763197"/>
              </a:xfrm>
            </p:grpSpPr>
            <p:pic>
              <p:nvPicPr>
                <p:cNvPr id="27" name="Picture 26">
                  <a:extLst>
                    <a:ext uri="{FF2B5EF4-FFF2-40B4-BE49-F238E27FC236}">
                      <a16:creationId xmlns:a16="http://schemas.microsoft.com/office/drawing/2014/main" id="{A3092239-0F11-46A5-BCAF-D6F6E173C251}"/>
                    </a:ext>
                  </a:extLst>
                </p:cNvPr>
                <p:cNvPicPr>
                  <a:picLocks noChangeAspect="1"/>
                </p:cNvPicPr>
                <p:nvPr/>
              </p:nvPicPr>
              <p:blipFill>
                <a:blip r:embed="rId12">
                  <a:grayscl/>
                </a:blip>
                <a:stretch>
                  <a:fillRect/>
                </a:stretch>
              </p:blipFill>
              <p:spPr>
                <a:xfrm>
                  <a:off x="8732837" y="3593272"/>
                  <a:ext cx="780290" cy="780290"/>
                </a:xfrm>
                <a:prstGeom prst="rect">
                  <a:avLst/>
                </a:prstGeom>
              </p:spPr>
            </p:pic>
            <p:pic>
              <p:nvPicPr>
                <p:cNvPr id="28" name="Picture 27">
                  <a:extLst>
                    <a:ext uri="{FF2B5EF4-FFF2-40B4-BE49-F238E27FC236}">
                      <a16:creationId xmlns:a16="http://schemas.microsoft.com/office/drawing/2014/main" id="{14642CBE-7426-4C13-8360-A871C7E0F2DC}"/>
                    </a:ext>
                  </a:extLst>
                </p:cNvPr>
                <p:cNvPicPr>
                  <a:picLocks noChangeAspect="1"/>
                </p:cNvPicPr>
                <p:nvPr/>
              </p:nvPicPr>
              <p:blipFill>
                <a:blip r:embed="rId13">
                  <a:grayscl/>
                </a:blip>
                <a:stretch>
                  <a:fillRect/>
                </a:stretch>
              </p:blipFill>
              <p:spPr>
                <a:xfrm>
                  <a:off x="9781347" y="2634011"/>
                  <a:ext cx="780290" cy="780290"/>
                </a:xfrm>
                <a:prstGeom prst="rect">
                  <a:avLst/>
                </a:prstGeom>
              </p:spPr>
            </p:pic>
            <p:pic>
              <p:nvPicPr>
                <p:cNvPr id="29" name="Picture 28">
                  <a:extLst>
                    <a:ext uri="{FF2B5EF4-FFF2-40B4-BE49-F238E27FC236}">
                      <a16:creationId xmlns:a16="http://schemas.microsoft.com/office/drawing/2014/main" id="{FF7C3E67-4659-4ECA-B646-68F372D4D4A6}"/>
                    </a:ext>
                  </a:extLst>
                </p:cNvPr>
                <p:cNvPicPr>
                  <a:picLocks noChangeAspect="1"/>
                </p:cNvPicPr>
                <p:nvPr/>
              </p:nvPicPr>
              <p:blipFill>
                <a:blip r:embed="rId9">
                  <a:grayscl/>
                </a:blip>
                <a:stretch>
                  <a:fillRect/>
                </a:stretch>
              </p:blipFill>
              <p:spPr>
                <a:xfrm>
                  <a:off x="8734032" y="2620962"/>
                  <a:ext cx="780290" cy="780290"/>
                </a:xfrm>
                <a:prstGeom prst="rect">
                  <a:avLst/>
                </a:prstGeom>
              </p:spPr>
            </p:pic>
            <p:pic>
              <p:nvPicPr>
                <p:cNvPr id="30" name="Picture 29">
                  <a:extLst>
                    <a:ext uri="{FF2B5EF4-FFF2-40B4-BE49-F238E27FC236}">
                      <a16:creationId xmlns:a16="http://schemas.microsoft.com/office/drawing/2014/main" id="{32025EF9-2BD8-4F51-BEF2-2821BA7FA8B2}"/>
                    </a:ext>
                  </a:extLst>
                </p:cNvPr>
                <p:cNvPicPr>
                  <a:picLocks noChangeAspect="1"/>
                </p:cNvPicPr>
                <p:nvPr/>
              </p:nvPicPr>
              <p:blipFill>
                <a:blip r:embed="rId11">
                  <a:grayscl/>
                </a:blip>
                <a:stretch>
                  <a:fillRect/>
                </a:stretch>
              </p:blipFill>
              <p:spPr>
                <a:xfrm>
                  <a:off x="9781347" y="3603869"/>
                  <a:ext cx="780290" cy="780290"/>
                </a:xfrm>
                <a:prstGeom prst="rect">
                  <a:avLst/>
                </a:prstGeom>
              </p:spPr>
            </p:pic>
          </p:grpSp>
          <p:sp>
            <p:nvSpPr>
              <p:cNvPr id="25" name="TextBox 24">
                <a:extLst>
                  <a:ext uri="{FF2B5EF4-FFF2-40B4-BE49-F238E27FC236}">
                    <a16:creationId xmlns:a16="http://schemas.microsoft.com/office/drawing/2014/main" id="{6464540C-5730-42F1-9616-80461361C2B6}"/>
                  </a:ext>
                </a:extLst>
              </p:cNvPr>
              <p:cNvSpPr txBox="1"/>
              <p:nvPr/>
            </p:nvSpPr>
            <p:spPr>
              <a:xfrm>
                <a:off x="8617918" y="1194163"/>
                <a:ext cx="1679354" cy="615613"/>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ja-JP" altLang="en-US" sz="2400">
                    <a:gradFill>
                      <a:gsLst>
                        <a:gs pos="2917">
                          <a:srgbClr val="505050"/>
                        </a:gs>
                        <a:gs pos="30000">
                          <a:srgbClr val="505050"/>
                        </a:gs>
                      </a:gsLst>
                      <a:lin ang="5400000" scaled="0"/>
                    </a:gradFill>
                    <a:latin typeface="+mn-ea"/>
                  </a:rPr>
                  <a:t>アウトプット</a:t>
                </a:r>
                <a:endParaRPr lang="en-US" sz="2400" dirty="0">
                  <a:gradFill>
                    <a:gsLst>
                      <a:gs pos="2917">
                        <a:srgbClr val="505050"/>
                      </a:gs>
                      <a:gs pos="30000">
                        <a:srgbClr val="505050"/>
                      </a:gs>
                    </a:gsLst>
                    <a:lin ang="5400000" scaled="0"/>
                  </a:gradFill>
                  <a:latin typeface="+mn-ea"/>
                </a:endParaRPr>
              </a:p>
            </p:txBody>
          </p:sp>
          <p:sp>
            <p:nvSpPr>
              <p:cNvPr id="26" name="TextBox 25">
                <a:extLst>
                  <a:ext uri="{FF2B5EF4-FFF2-40B4-BE49-F238E27FC236}">
                    <a16:creationId xmlns:a16="http://schemas.microsoft.com/office/drawing/2014/main" id="{46EAE4FC-AB27-49F6-9DAC-0AF1F37E83B1}"/>
                  </a:ext>
                </a:extLst>
              </p:cNvPr>
              <p:cNvSpPr txBox="1"/>
              <p:nvPr/>
            </p:nvSpPr>
            <p:spPr>
              <a:xfrm>
                <a:off x="7436412" y="5115281"/>
                <a:ext cx="4042363" cy="908371"/>
              </a:xfrm>
              <a:prstGeom prst="rect">
                <a:avLst/>
              </a:prstGeom>
              <a:noFill/>
            </p:spPr>
            <p:txBody>
              <a:bodyPr wrap="square" lIns="182828" tIns="146262" rIns="182828" bIns="146262" rtlCol="0">
                <a:spAutoFit/>
              </a:bodyPr>
              <a:lstStyle/>
              <a:p>
                <a:pPr algn="ctr" defTabSz="932418">
                  <a:lnSpc>
                    <a:spcPct val="90000"/>
                  </a:lnSpc>
                  <a:spcAft>
                    <a:spcPts val="600"/>
                  </a:spcAft>
                  <a:defRPr/>
                </a:pPr>
                <a:r>
                  <a:rPr lang="ja-JP" altLang="en-US" sz="2000">
                    <a:gradFill>
                      <a:gsLst>
                        <a:gs pos="2917">
                          <a:srgbClr val="505050"/>
                        </a:gs>
                        <a:gs pos="30000">
                          <a:srgbClr val="505050"/>
                        </a:gs>
                      </a:gsLst>
                      <a:lin ang="5400000" scaled="0"/>
                    </a:gradFill>
                    <a:latin typeface="+mn-ea"/>
                  </a:rPr>
                  <a:t>結果を様々なサービスに</a:t>
                </a:r>
                <a:endParaRPr lang="en-US" altLang="ja-JP" sz="2000" dirty="0">
                  <a:gradFill>
                    <a:gsLst>
                      <a:gs pos="2917">
                        <a:srgbClr val="505050"/>
                      </a:gs>
                      <a:gs pos="30000">
                        <a:srgbClr val="505050"/>
                      </a:gs>
                    </a:gsLst>
                    <a:lin ang="5400000" scaled="0"/>
                  </a:gradFill>
                  <a:latin typeface="+mn-ea"/>
                </a:endParaRPr>
              </a:p>
              <a:p>
                <a:pPr algn="ctr" defTabSz="932418">
                  <a:lnSpc>
                    <a:spcPct val="90000"/>
                  </a:lnSpc>
                  <a:spcAft>
                    <a:spcPts val="600"/>
                  </a:spcAft>
                  <a:defRPr/>
                </a:pPr>
                <a:r>
                  <a:rPr lang="ja-JP" altLang="en-US" sz="2000">
                    <a:gradFill>
                      <a:gsLst>
                        <a:gs pos="2917">
                          <a:srgbClr val="505050"/>
                        </a:gs>
                        <a:gs pos="30000">
                          <a:srgbClr val="505050"/>
                        </a:gs>
                      </a:gsLst>
                      <a:lin ang="5400000" scaled="0"/>
                    </a:gradFill>
                    <a:latin typeface="+mn-ea"/>
                  </a:rPr>
                  <a:t>送信、連携</a:t>
                </a:r>
                <a:endParaRPr lang="en-US" sz="2000" dirty="0">
                  <a:gradFill>
                    <a:gsLst>
                      <a:gs pos="2917">
                        <a:srgbClr val="505050"/>
                      </a:gs>
                      <a:gs pos="30000">
                        <a:srgbClr val="505050"/>
                      </a:gs>
                    </a:gsLst>
                    <a:lin ang="5400000" scaled="0"/>
                  </a:gradFill>
                  <a:latin typeface="+mn-ea"/>
                </a:endParaRPr>
              </a:p>
            </p:txBody>
          </p:sp>
        </p:grpSp>
      </p:grpSp>
    </p:spTree>
    <p:extLst>
      <p:ext uri="{BB962C8B-B14F-4D97-AF65-F5344CB8AC3E}">
        <p14:creationId xmlns:p14="http://schemas.microsoft.com/office/powerpoint/2010/main" val="179726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841BA43-5F12-4D59-AFC9-69478692BB48}"/>
              </a:ext>
            </a:extLst>
          </p:cNvPr>
          <p:cNvSpPr>
            <a:spLocks noGrp="1"/>
          </p:cNvSpPr>
          <p:nvPr>
            <p:ph type="body" sz="quarter" idx="10"/>
          </p:nvPr>
        </p:nvSpPr>
        <p:spPr>
          <a:xfrm>
            <a:off x="274638" y="1212850"/>
            <a:ext cx="11887200" cy="2108269"/>
          </a:xfrm>
        </p:spPr>
        <p:txBody>
          <a:bodyPr/>
          <a:lstStyle/>
          <a:p>
            <a:r>
              <a:rPr lang="ja-JP" altLang="en-US" dirty="0"/>
              <a:t>トリガーとバインディングを使って</a:t>
            </a:r>
            <a:r>
              <a:rPr lang="en-US" altLang="ja-JP" dirty="0"/>
              <a:t>Azure </a:t>
            </a:r>
            <a:r>
              <a:rPr lang="ja-JP" altLang="en-US" dirty="0"/>
              <a:t>やその他の</a:t>
            </a:r>
            <a:br>
              <a:rPr lang="ja-JP" altLang="en-US" dirty="0"/>
            </a:br>
            <a:r>
              <a:rPr lang="ja-JP" altLang="en-US" dirty="0"/>
              <a:t>サービスで発生したイベントに応答するコードを記述</a:t>
            </a:r>
          </a:p>
          <a:p>
            <a:endParaRPr kumimoji="1" lang="ja-JP" altLang="en-US" dirty="0"/>
          </a:p>
        </p:txBody>
      </p:sp>
      <p:sp>
        <p:nvSpPr>
          <p:cNvPr id="3" name="タイトル 2">
            <a:extLst>
              <a:ext uri="{FF2B5EF4-FFF2-40B4-BE49-F238E27FC236}">
                <a16:creationId xmlns:a16="http://schemas.microsoft.com/office/drawing/2014/main" id="{B52C48EB-DD39-40B7-94AA-A5EADC59A1A7}"/>
              </a:ext>
            </a:extLst>
          </p:cNvPr>
          <p:cNvSpPr>
            <a:spLocks noGrp="1"/>
          </p:cNvSpPr>
          <p:nvPr>
            <p:ph type="title"/>
          </p:nvPr>
        </p:nvSpPr>
        <p:spPr/>
        <p:txBody>
          <a:bodyPr/>
          <a:lstStyle/>
          <a:p>
            <a:r>
              <a:rPr lang="en-US" altLang="ja-JP" dirty="0"/>
              <a:t>Functions</a:t>
            </a:r>
            <a:r>
              <a:rPr lang="ja-JP" altLang="en-US" dirty="0"/>
              <a:t> のコンセプト</a:t>
            </a:r>
            <a:endParaRPr kumimoji="1" lang="ja-JP" altLang="en-US" dirty="0"/>
          </a:p>
        </p:txBody>
      </p:sp>
      <p:sp>
        <p:nvSpPr>
          <p:cNvPr id="4" name="Rectangle 5">
            <a:extLst>
              <a:ext uri="{FF2B5EF4-FFF2-40B4-BE49-F238E27FC236}">
                <a16:creationId xmlns:a16="http://schemas.microsoft.com/office/drawing/2014/main" id="{9BEA2855-726D-4311-AFF0-DB300E3B5554}"/>
              </a:ext>
            </a:extLst>
          </p:cNvPr>
          <p:cNvSpPr/>
          <p:nvPr/>
        </p:nvSpPr>
        <p:spPr bwMode="auto">
          <a:xfrm>
            <a:off x="4951655" y="2861030"/>
            <a:ext cx="2534176" cy="17696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800">
                <a:gradFill>
                  <a:gsLst>
                    <a:gs pos="0">
                      <a:srgbClr val="FFFFFF"/>
                    </a:gs>
                    <a:gs pos="100000">
                      <a:srgbClr val="FFFFFF"/>
                    </a:gs>
                  </a:gsLst>
                  <a:lin ang="5400000" scaled="0"/>
                </a:gradFill>
                <a:ea typeface="Segoe UI" pitchFamily="34" charset="0"/>
                <a:cs typeface="Segoe UI" pitchFamily="34" charset="0"/>
              </a:rPr>
              <a:t>コード</a:t>
            </a:r>
            <a:endParaRPr lang="en-US" altLang="ja-JP" sz="28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ja-JP" altLang="en-US" sz="4000">
                <a:gradFill>
                  <a:gsLst>
                    <a:gs pos="0">
                      <a:srgbClr val="FFFFFF"/>
                    </a:gs>
                    <a:gs pos="100000">
                      <a:srgbClr val="FFFFFF"/>
                    </a:gs>
                  </a:gsLst>
                  <a:lin ang="5400000" scaled="0"/>
                </a:gradFill>
                <a:ea typeface="Segoe UI" pitchFamily="34" charset="0"/>
                <a:cs typeface="Segoe UI" pitchFamily="34" charset="0"/>
              </a:rPr>
              <a:t>＜</a:t>
            </a:r>
            <a:r>
              <a:rPr lang="en-US" altLang="ja-JP" sz="4000" dirty="0">
                <a:gradFill>
                  <a:gsLst>
                    <a:gs pos="0">
                      <a:srgbClr val="FFFFFF"/>
                    </a:gs>
                    <a:gs pos="100000">
                      <a:srgbClr val="FFFFFF"/>
                    </a:gs>
                  </a:gsLst>
                  <a:lin ang="5400000" scaled="0"/>
                </a:gradFill>
                <a:ea typeface="Segoe UI" pitchFamily="34" charset="0"/>
                <a:cs typeface="Segoe UI" pitchFamily="34" charset="0"/>
              </a:rPr>
              <a:t> / </a:t>
            </a:r>
            <a:r>
              <a:rPr lang="ja-JP" altLang="en-US" sz="4000">
                <a:gradFill>
                  <a:gsLst>
                    <a:gs pos="0">
                      <a:srgbClr val="FFFFFF"/>
                    </a:gs>
                    <a:gs pos="100000">
                      <a:srgbClr val="FFFFFF"/>
                    </a:gs>
                  </a:gsLst>
                  <a:lin ang="5400000" scaled="0"/>
                </a:gradFill>
                <a:ea typeface="Segoe UI" pitchFamily="34" charset="0"/>
                <a:cs typeface="Segoe UI" pitchFamily="34" charset="0"/>
              </a:rPr>
              <a:t>＞</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6">
            <a:extLst>
              <a:ext uri="{FF2B5EF4-FFF2-40B4-BE49-F238E27FC236}">
                <a16:creationId xmlns:a16="http://schemas.microsoft.com/office/drawing/2014/main" id="{3C069373-B364-44BB-BFA8-72875322F0C5}"/>
              </a:ext>
            </a:extLst>
          </p:cNvPr>
          <p:cNvSpPr/>
          <p:nvPr/>
        </p:nvSpPr>
        <p:spPr bwMode="auto">
          <a:xfrm>
            <a:off x="4519607" y="2861030"/>
            <a:ext cx="432048" cy="17696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08000" tIns="72000" rIns="108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a:gradFill>
                  <a:gsLst>
                    <a:gs pos="0">
                      <a:srgbClr val="FFFFFF"/>
                    </a:gs>
                    <a:gs pos="100000">
                      <a:srgbClr val="FFFFFF"/>
                    </a:gs>
                  </a:gsLst>
                  <a:lin ang="5400000" scaled="0"/>
                </a:gradFill>
                <a:ea typeface="Segoe UI" pitchFamily="34" charset="0"/>
                <a:cs typeface="Segoe UI" pitchFamily="34" charset="0"/>
              </a:rPr>
              <a:t>インプット</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7">
            <a:extLst>
              <a:ext uri="{FF2B5EF4-FFF2-40B4-BE49-F238E27FC236}">
                <a16:creationId xmlns:a16="http://schemas.microsoft.com/office/drawing/2014/main" id="{6598E500-4F25-40C1-AE04-32EC03F2882E}"/>
              </a:ext>
            </a:extLst>
          </p:cNvPr>
          <p:cNvSpPr/>
          <p:nvPr/>
        </p:nvSpPr>
        <p:spPr bwMode="auto">
          <a:xfrm>
            <a:off x="7485831" y="2861030"/>
            <a:ext cx="432048" cy="17696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08000" tIns="72000" rIns="108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ja-JP" altLang="en-US" sz="2000">
                <a:gradFill>
                  <a:gsLst>
                    <a:gs pos="0">
                      <a:srgbClr val="FFFFFF"/>
                    </a:gs>
                    <a:gs pos="100000">
                      <a:srgbClr val="FFFFFF"/>
                    </a:gs>
                  </a:gsLst>
                  <a:lin ang="5400000" scaled="0"/>
                </a:gradFill>
                <a:ea typeface="Segoe UI" pitchFamily="34" charset="0"/>
                <a:cs typeface="Segoe UI" pitchFamily="34" charset="0"/>
              </a:rPr>
              <a:t>アウトプット</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9">
            <a:extLst>
              <a:ext uri="{FF2B5EF4-FFF2-40B4-BE49-F238E27FC236}">
                <a16:creationId xmlns:a16="http://schemas.microsoft.com/office/drawing/2014/main" id="{EFC82E3E-1B7A-4D7F-A5A5-9899F32A6E7B}"/>
              </a:ext>
            </a:extLst>
          </p:cNvPr>
          <p:cNvCxnSpPr/>
          <p:nvPr/>
        </p:nvCxnSpPr>
        <p:spPr>
          <a:xfrm>
            <a:off x="2473821" y="3484677"/>
            <a:ext cx="2045786" cy="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10">
            <a:extLst>
              <a:ext uri="{FF2B5EF4-FFF2-40B4-BE49-F238E27FC236}">
                <a16:creationId xmlns:a16="http://schemas.microsoft.com/office/drawing/2014/main" id="{70A117F8-5131-4B48-A937-044D6719C1C9}"/>
              </a:ext>
            </a:extLst>
          </p:cNvPr>
          <p:cNvCxnSpPr/>
          <p:nvPr/>
        </p:nvCxnSpPr>
        <p:spPr>
          <a:xfrm>
            <a:off x="2473821" y="4151942"/>
            <a:ext cx="2045786" cy="0"/>
          </a:xfrm>
          <a:prstGeom prst="straightConnector1">
            <a:avLst/>
          </a:prstGeom>
          <a:ln w="76200">
            <a:solidFill>
              <a:srgbClr val="00B050"/>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11">
            <a:extLst>
              <a:ext uri="{FF2B5EF4-FFF2-40B4-BE49-F238E27FC236}">
                <a16:creationId xmlns:a16="http://schemas.microsoft.com/office/drawing/2014/main" id="{4CC9D4B0-FFAD-4702-AC2E-D02048537BCD}"/>
              </a:ext>
            </a:extLst>
          </p:cNvPr>
          <p:cNvCxnSpPr/>
          <p:nvPr/>
        </p:nvCxnSpPr>
        <p:spPr>
          <a:xfrm>
            <a:off x="7917879" y="3745835"/>
            <a:ext cx="2045786" cy="0"/>
          </a:xfrm>
          <a:prstGeom prst="straightConnector1">
            <a:avLst/>
          </a:prstGeom>
          <a:ln w="76200">
            <a:headEnd type="none"/>
            <a:tailEnd type="triangle"/>
          </a:ln>
        </p:spPr>
        <p:style>
          <a:lnRef idx="1">
            <a:schemeClr val="accent4"/>
          </a:lnRef>
          <a:fillRef idx="0">
            <a:schemeClr val="accent4"/>
          </a:fillRef>
          <a:effectRef idx="0">
            <a:schemeClr val="accent4"/>
          </a:effectRef>
          <a:fontRef idx="minor">
            <a:schemeClr val="tx1"/>
          </a:fontRef>
        </p:style>
      </p:cxnSp>
      <p:sp>
        <p:nvSpPr>
          <p:cNvPr id="10" name="Rectangle 12">
            <a:extLst>
              <a:ext uri="{FF2B5EF4-FFF2-40B4-BE49-F238E27FC236}">
                <a16:creationId xmlns:a16="http://schemas.microsoft.com/office/drawing/2014/main" id="{E484E104-A16D-4D6E-B78B-2F8AA6C8EF95}"/>
              </a:ext>
            </a:extLst>
          </p:cNvPr>
          <p:cNvSpPr/>
          <p:nvPr/>
        </p:nvSpPr>
        <p:spPr>
          <a:xfrm>
            <a:off x="2388718" y="3797196"/>
            <a:ext cx="1107996" cy="369332"/>
          </a:xfrm>
          <a:prstGeom prst="rect">
            <a:avLst/>
          </a:prstGeom>
        </p:spPr>
        <p:txBody>
          <a:bodyPr wrap="none">
            <a:spAutoFit/>
          </a:bodyPr>
          <a:lstStyle/>
          <a:p>
            <a:r>
              <a:rPr lang="ja-JP" altLang="en-US" b="1">
                <a:gradFill>
                  <a:gsLst>
                    <a:gs pos="2917">
                      <a:schemeClr val="tx1"/>
                    </a:gs>
                    <a:gs pos="30000">
                      <a:schemeClr val="tx1"/>
                    </a:gs>
                  </a:gsLst>
                  <a:lin ang="5400000" scaled="0"/>
                </a:gradFill>
                <a:latin typeface="Meiryo" charset="-128"/>
                <a:ea typeface="Meiryo" charset="-128"/>
                <a:cs typeface="Meiryo" charset="-128"/>
              </a:rPr>
              <a:t>トリガー</a:t>
            </a:r>
            <a:endParaRPr lang="en-US" dirty="0"/>
          </a:p>
        </p:txBody>
      </p:sp>
      <p:sp>
        <p:nvSpPr>
          <p:cNvPr id="11" name="Rectangle 13">
            <a:extLst>
              <a:ext uri="{FF2B5EF4-FFF2-40B4-BE49-F238E27FC236}">
                <a16:creationId xmlns:a16="http://schemas.microsoft.com/office/drawing/2014/main" id="{775DC27D-0B00-4CFF-91F9-38A2182203B9}"/>
              </a:ext>
            </a:extLst>
          </p:cNvPr>
          <p:cNvSpPr/>
          <p:nvPr/>
        </p:nvSpPr>
        <p:spPr>
          <a:xfrm>
            <a:off x="2388718" y="3068148"/>
            <a:ext cx="1800493" cy="369332"/>
          </a:xfrm>
          <a:prstGeom prst="rect">
            <a:avLst/>
          </a:prstGeom>
        </p:spPr>
        <p:txBody>
          <a:bodyPr wrap="none">
            <a:spAutoFit/>
          </a:bodyPr>
          <a:lstStyle/>
          <a:p>
            <a:r>
              <a:rPr lang="ja-JP" altLang="en-US" b="1">
                <a:gradFill>
                  <a:gsLst>
                    <a:gs pos="2917">
                      <a:schemeClr val="tx1"/>
                    </a:gs>
                    <a:gs pos="30000">
                      <a:schemeClr val="tx1"/>
                    </a:gs>
                  </a:gsLst>
                  <a:lin ang="5400000" scaled="0"/>
                </a:gradFill>
                <a:latin typeface="Meiryo" charset="-128"/>
                <a:ea typeface="Meiryo" charset="-128"/>
              </a:rPr>
              <a:t>バインディング</a:t>
            </a:r>
            <a:endParaRPr lang="en-US" dirty="0"/>
          </a:p>
        </p:txBody>
      </p:sp>
      <p:sp>
        <p:nvSpPr>
          <p:cNvPr id="12" name="Rectangle 14">
            <a:extLst>
              <a:ext uri="{FF2B5EF4-FFF2-40B4-BE49-F238E27FC236}">
                <a16:creationId xmlns:a16="http://schemas.microsoft.com/office/drawing/2014/main" id="{8C2FF07A-7589-499F-8D7A-30ADB2A6CEB1}"/>
              </a:ext>
            </a:extLst>
          </p:cNvPr>
          <p:cNvSpPr/>
          <p:nvPr/>
        </p:nvSpPr>
        <p:spPr>
          <a:xfrm>
            <a:off x="7917879" y="3383210"/>
            <a:ext cx="1800493" cy="369332"/>
          </a:xfrm>
          <a:prstGeom prst="rect">
            <a:avLst/>
          </a:prstGeom>
        </p:spPr>
        <p:txBody>
          <a:bodyPr wrap="none">
            <a:spAutoFit/>
          </a:bodyPr>
          <a:lstStyle/>
          <a:p>
            <a:r>
              <a:rPr lang="ja-JP" altLang="en-US" b="1">
                <a:gradFill>
                  <a:gsLst>
                    <a:gs pos="2917">
                      <a:schemeClr val="tx1"/>
                    </a:gs>
                    <a:gs pos="30000">
                      <a:schemeClr val="tx1"/>
                    </a:gs>
                  </a:gsLst>
                  <a:lin ang="5400000" scaled="0"/>
                </a:gradFill>
                <a:latin typeface="Meiryo" charset="-128"/>
                <a:ea typeface="Meiryo" charset="-128"/>
              </a:rPr>
              <a:t>バインディング</a:t>
            </a:r>
            <a:endParaRPr lang="en-US" dirty="0"/>
          </a:p>
        </p:txBody>
      </p:sp>
      <p:sp>
        <p:nvSpPr>
          <p:cNvPr id="13" name="テキスト プレースホルダー 1">
            <a:extLst>
              <a:ext uri="{FF2B5EF4-FFF2-40B4-BE49-F238E27FC236}">
                <a16:creationId xmlns:a16="http://schemas.microsoft.com/office/drawing/2014/main" id="{AFDEFE13-0215-4560-AA6A-9D79C067BB22}"/>
              </a:ext>
            </a:extLst>
          </p:cNvPr>
          <p:cNvSpPr txBox="1">
            <a:spLocks/>
          </p:cNvSpPr>
          <p:nvPr/>
        </p:nvSpPr>
        <p:spPr>
          <a:xfrm>
            <a:off x="274638" y="4833915"/>
            <a:ext cx="11887200" cy="19851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100000"/>
              </a:lnSpc>
              <a:spcBef>
                <a:spcPts val="600"/>
              </a:spcBef>
              <a:spcAft>
                <a:spcPts val="0"/>
              </a:spcAft>
              <a:buClrTx/>
              <a:buSzPct val="90000"/>
              <a:buFontTx/>
              <a:buNone/>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100000"/>
              </a:lnSpc>
              <a:spcBef>
                <a:spcPts val="6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342900" indent="-342900">
              <a:lnSpc>
                <a:spcPct val="90000"/>
              </a:lnSpc>
              <a:spcAft>
                <a:spcPts val="600"/>
              </a:spcAft>
              <a:buFont typeface="Arial" charset="0"/>
              <a:buChar char="•"/>
            </a:pPr>
            <a:r>
              <a:rPr lang="ja-JP" altLang="en-US" sz="2400" b="1" dirty="0">
                <a:gradFill>
                  <a:gsLst>
                    <a:gs pos="2917">
                      <a:schemeClr val="tx1"/>
                    </a:gs>
                    <a:gs pos="30000">
                      <a:schemeClr val="tx1"/>
                    </a:gs>
                  </a:gsLst>
                  <a:lin ang="5400000" scaled="0"/>
                </a:gradFill>
                <a:latin typeface="+mn-ea"/>
                <a:cs typeface="Meiryo" charset="-128"/>
              </a:rPr>
              <a:t>トリガー：</a:t>
            </a:r>
            <a:r>
              <a:rPr lang="ja-JP" altLang="en-US" sz="2400" dirty="0">
                <a:gradFill>
                  <a:gsLst>
                    <a:gs pos="2917">
                      <a:schemeClr val="tx1"/>
                    </a:gs>
                    <a:gs pos="30000">
                      <a:schemeClr val="tx1"/>
                    </a:gs>
                  </a:gsLst>
                  <a:lin ang="5400000" scaled="0"/>
                </a:gradFill>
                <a:latin typeface="+mn-ea"/>
                <a:cs typeface="Meiryo" charset="-128"/>
              </a:rPr>
              <a:t>イベントに応じて</a:t>
            </a:r>
            <a:r>
              <a:rPr lang="ja-JP" altLang="en-US" sz="2400" dirty="0">
                <a:latin typeface="+mn-ea"/>
                <a:cs typeface="Meiryo" charset="-128"/>
              </a:rPr>
              <a:t>コードの実行を発火させる</a:t>
            </a:r>
            <a:endParaRPr lang="en-US" altLang="ja-JP" sz="2400" dirty="0">
              <a:gradFill>
                <a:gsLst>
                  <a:gs pos="2917">
                    <a:schemeClr val="tx1"/>
                  </a:gs>
                  <a:gs pos="30000">
                    <a:schemeClr val="tx1"/>
                  </a:gs>
                </a:gsLst>
                <a:lin ang="5400000" scaled="0"/>
              </a:gradFill>
              <a:latin typeface="+mn-ea"/>
              <a:cs typeface="Meiryo" charset="-128"/>
            </a:endParaRPr>
          </a:p>
          <a:p>
            <a:pPr marL="342900" indent="-342900">
              <a:lnSpc>
                <a:spcPct val="90000"/>
              </a:lnSpc>
              <a:spcAft>
                <a:spcPts val="600"/>
              </a:spcAft>
              <a:buFont typeface="Arial" charset="0"/>
              <a:buChar char="•"/>
            </a:pPr>
            <a:r>
              <a:rPr lang="ja-JP" altLang="en-US" sz="2400" b="1" dirty="0">
                <a:gradFill>
                  <a:gsLst>
                    <a:gs pos="2917">
                      <a:schemeClr val="tx1"/>
                    </a:gs>
                    <a:gs pos="30000">
                      <a:schemeClr val="tx1"/>
                    </a:gs>
                  </a:gsLst>
                  <a:lin ang="5400000" scaled="0"/>
                </a:gradFill>
                <a:latin typeface="+mn-ea"/>
                <a:cs typeface="Meiryo" charset="-128"/>
              </a:rPr>
              <a:t>バインディング：</a:t>
            </a:r>
            <a:r>
              <a:rPr lang="ja-JP" altLang="en-US" sz="2400" dirty="0">
                <a:latin typeface="+mn-ea"/>
                <a:cs typeface="Meiryo" charset="-128"/>
              </a:rPr>
              <a:t>データの入出力用コードを単純化する機能</a:t>
            </a:r>
            <a:endParaRPr lang="en-US" altLang="ja-JP" sz="2400" dirty="0">
              <a:latin typeface="+mn-ea"/>
              <a:cs typeface="Meiryo" charset="-128"/>
            </a:endParaRPr>
          </a:p>
          <a:p>
            <a:pPr marL="809271" lvl="1" indent="-342900">
              <a:lnSpc>
                <a:spcPct val="90000"/>
              </a:lnSpc>
              <a:spcAft>
                <a:spcPts val="600"/>
              </a:spcAft>
              <a:buFont typeface="Arial" charset="0"/>
              <a:buChar char="•"/>
            </a:pPr>
            <a:r>
              <a:rPr lang="ja-JP" altLang="en-US" sz="2400" b="1" dirty="0">
                <a:gradFill>
                  <a:gsLst>
                    <a:gs pos="2917">
                      <a:schemeClr val="tx1"/>
                    </a:gs>
                    <a:gs pos="30000">
                      <a:schemeClr val="tx1"/>
                    </a:gs>
                  </a:gsLst>
                  <a:lin ang="5400000" scaled="0"/>
                </a:gradFill>
                <a:latin typeface="+mn-ea"/>
                <a:cs typeface="Meiryo" charset="-128"/>
              </a:rPr>
              <a:t>インプット：</a:t>
            </a:r>
            <a:r>
              <a:rPr lang="en-US" altLang="ja-JP" sz="2400" b="1" dirty="0">
                <a:gradFill>
                  <a:gsLst>
                    <a:gs pos="2917">
                      <a:schemeClr val="tx1"/>
                    </a:gs>
                    <a:gs pos="30000">
                      <a:schemeClr val="tx1"/>
                    </a:gs>
                  </a:gsLst>
                  <a:lin ang="5400000" scaled="0"/>
                </a:gradFill>
                <a:latin typeface="+mn-ea"/>
                <a:cs typeface="Meiryo" charset="-128"/>
              </a:rPr>
              <a:t> </a:t>
            </a:r>
            <a:r>
              <a:rPr lang="ja-JP" altLang="en-US" sz="2400" dirty="0">
                <a:gradFill>
                  <a:gsLst>
                    <a:gs pos="2917">
                      <a:schemeClr val="tx1"/>
                    </a:gs>
                    <a:gs pos="30000">
                      <a:schemeClr val="tx1"/>
                    </a:gs>
                  </a:gsLst>
                  <a:lin ang="5400000" scaled="0"/>
                </a:gradFill>
                <a:latin typeface="+mn-ea"/>
                <a:cs typeface="Meiryo" charset="-128"/>
              </a:rPr>
              <a:t>データ入力用</a:t>
            </a:r>
            <a:endParaRPr lang="en-US" altLang="ja-JP" sz="2400" dirty="0">
              <a:gradFill>
                <a:gsLst>
                  <a:gs pos="2917">
                    <a:schemeClr val="tx1"/>
                  </a:gs>
                  <a:gs pos="30000">
                    <a:schemeClr val="tx1"/>
                  </a:gs>
                </a:gsLst>
                <a:lin ang="5400000" scaled="0"/>
              </a:gradFill>
              <a:latin typeface="+mn-ea"/>
              <a:cs typeface="Meiryo" charset="-128"/>
            </a:endParaRPr>
          </a:p>
          <a:p>
            <a:pPr marL="809271" lvl="1" indent="-342900">
              <a:lnSpc>
                <a:spcPct val="90000"/>
              </a:lnSpc>
              <a:spcAft>
                <a:spcPts val="600"/>
              </a:spcAft>
              <a:buFont typeface="Arial" charset="0"/>
              <a:buChar char="•"/>
            </a:pPr>
            <a:r>
              <a:rPr lang="ja-JP" altLang="en-US" sz="2400" b="1" dirty="0">
                <a:gradFill>
                  <a:gsLst>
                    <a:gs pos="2917">
                      <a:schemeClr val="tx1"/>
                    </a:gs>
                    <a:gs pos="30000">
                      <a:schemeClr val="tx1"/>
                    </a:gs>
                  </a:gsLst>
                  <a:lin ang="5400000" scaled="0"/>
                </a:gradFill>
                <a:latin typeface="+mn-ea"/>
                <a:cs typeface="Meiryo" charset="-128"/>
              </a:rPr>
              <a:t>アウトプット：</a:t>
            </a:r>
            <a:r>
              <a:rPr lang="en-US" altLang="ja-JP" sz="2400" b="1" dirty="0">
                <a:gradFill>
                  <a:gsLst>
                    <a:gs pos="2917">
                      <a:schemeClr val="tx1"/>
                    </a:gs>
                    <a:gs pos="30000">
                      <a:schemeClr val="tx1"/>
                    </a:gs>
                  </a:gsLst>
                  <a:lin ang="5400000" scaled="0"/>
                </a:gradFill>
                <a:latin typeface="+mn-ea"/>
                <a:cs typeface="Meiryo" charset="-128"/>
              </a:rPr>
              <a:t> </a:t>
            </a:r>
            <a:r>
              <a:rPr lang="ja-JP" altLang="en-US" sz="2400" dirty="0">
                <a:gradFill>
                  <a:gsLst>
                    <a:gs pos="2917">
                      <a:schemeClr val="tx1"/>
                    </a:gs>
                    <a:gs pos="30000">
                      <a:schemeClr val="tx1"/>
                    </a:gs>
                  </a:gsLst>
                  <a:lin ang="5400000" scaled="0"/>
                </a:gradFill>
                <a:latin typeface="+mn-ea"/>
                <a:cs typeface="Meiryo" charset="-128"/>
              </a:rPr>
              <a:t>データ出力用</a:t>
            </a:r>
            <a:endParaRPr lang="en-US" altLang="ja-JP" sz="2400" dirty="0">
              <a:gradFill>
                <a:gsLst>
                  <a:gs pos="2917">
                    <a:schemeClr val="tx1"/>
                  </a:gs>
                  <a:gs pos="30000">
                    <a:schemeClr val="tx1"/>
                  </a:gs>
                </a:gsLst>
                <a:lin ang="5400000" scaled="0"/>
              </a:gradFill>
              <a:latin typeface="+mn-ea"/>
              <a:cs typeface="Meiryo" charset="-128"/>
            </a:endParaRPr>
          </a:p>
        </p:txBody>
      </p:sp>
    </p:spTree>
    <p:extLst>
      <p:ext uri="{BB962C8B-B14F-4D97-AF65-F5344CB8AC3E}">
        <p14:creationId xmlns:p14="http://schemas.microsoft.com/office/powerpoint/2010/main" val="5701791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83D492C-C6ED-45A3-B2B8-C0E0718860ED}"/>
              </a:ext>
            </a:extLst>
          </p:cNvPr>
          <p:cNvSpPr>
            <a:spLocks noGrp="1"/>
          </p:cNvSpPr>
          <p:nvPr>
            <p:ph type="title"/>
          </p:nvPr>
        </p:nvSpPr>
        <p:spPr/>
        <p:txBody>
          <a:bodyPr/>
          <a:lstStyle/>
          <a:p>
            <a:r>
              <a:rPr lang="ja-JP" altLang="en-US" dirty="0"/>
              <a:t>豊富なトリガー </a:t>
            </a:r>
            <a:r>
              <a:rPr lang="en-US" altLang="ja-JP" dirty="0"/>
              <a:t>/ </a:t>
            </a:r>
            <a:r>
              <a:rPr lang="ja-JP" altLang="en-US" dirty="0"/>
              <a:t>バインディングの選択肢</a:t>
            </a:r>
            <a:endParaRPr kumimoji="1" lang="ja-JP" altLang="en-US" dirty="0"/>
          </a:p>
        </p:txBody>
      </p:sp>
      <p:grpSp>
        <p:nvGrpSpPr>
          <p:cNvPr id="5" name="Group 122">
            <a:extLst>
              <a:ext uri="{FF2B5EF4-FFF2-40B4-BE49-F238E27FC236}">
                <a16:creationId xmlns:a16="http://schemas.microsoft.com/office/drawing/2014/main" id="{0BA137E9-8BCD-45C4-B89F-C7B6F46E015C}"/>
              </a:ext>
            </a:extLst>
          </p:cNvPr>
          <p:cNvGrpSpPr/>
          <p:nvPr/>
        </p:nvGrpSpPr>
        <p:grpSpPr>
          <a:xfrm>
            <a:off x="200319" y="1697063"/>
            <a:ext cx="12038204" cy="5000070"/>
            <a:chOff x="274639" y="2588203"/>
            <a:chExt cx="9892687" cy="4108929"/>
          </a:xfrm>
        </p:grpSpPr>
        <p:grpSp>
          <p:nvGrpSpPr>
            <p:cNvPr id="6" name="Group 119">
              <a:extLst>
                <a:ext uri="{FF2B5EF4-FFF2-40B4-BE49-F238E27FC236}">
                  <a16:creationId xmlns:a16="http://schemas.microsoft.com/office/drawing/2014/main" id="{DEB925BA-8065-4AE0-A519-8F622516430C}"/>
                </a:ext>
              </a:extLst>
            </p:cNvPr>
            <p:cNvGrpSpPr/>
            <p:nvPr/>
          </p:nvGrpSpPr>
          <p:grpSpPr>
            <a:xfrm>
              <a:off x="4251477" y="2588203"/>
              <a:ext cx="1928057" cy="1326867"/>
              <a:chOff x="4263451" y="2597775"/>
              <a:chExt cx="1928057" cy="1326867"/>
            </a:xfrm>
          </p:grpSpPr>
          <p:sp>
            <p:nvSpPr>
              <p:cNvPr id="49" name="Rectangle 94">
                <a:extLst>
                  <a:ext uri="{FF2B5EF4-FFF2-40B4-BE49-F238E27FC236}">
                    <a16:creationId xmlns:a16="http://schemas.microsoft.com/office/drawing/2014/main" id="{8B1344F2-E04F-4B21-8CBC-FC35E87540E8}"/>
                  </a:ext>
                </a:extLst>
              </p:cNvPr>
              <p:cNvSpPr/>
              <p:nvPr/>
            </p:nvSpPr>
            <p:spPr bwMode="auto">
              <a:xfrm>
                <a:off x="4263451" y="2597775"/>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Notification Hubs</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50" name="Picture 19">
                <a:extLst>
                  <a:ext uri="{FF2B5EF4-FFF2-40B4-BE49-F238E27FC236}">
                    <a16:creationId xmlns:a16="http://schemas.microsoft.com/office/drawing/2014/main" id="{84B27445-63AE-4673-8A8A-9FC1BBDFF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143" y="2813032"/>
                <a:ext cx="685801" cy="685800"/>
              </a:xfrm>
              <a:prstGeom prst="rect">
                <a:avLst/>
              </a:prstGeom>
            </p:spPr>
          </p:pic>
        </p:grpSp>
        <p:grpSp>
          <p:nvGrpSpPr>
            <p:cNvPr id="7" name="Group 74">
              <a:extLst>
                <a:ext uri="{FF2B5EF4-FFF2-40B4-BE49-F238E27FC236}">
                  <a16:creationId xmlns:a16="http://schemas.microsoft.com/office/drawing/2014/main" id="{8C96DE51-A19D-4D42-A05A-25099EA192D0}"/>
                </a:ext>
              </a:extLst>
            </p:cNvPr>
            <p:cNvGrpSpPr/>
            <p:nvPr/>
          </p:nvGrpSpPr>
          <p:grpSpPr>
            <a:xfrm>
              <a:off x="6239896" y="2588203"/>
              <a:ext cx="1928057" cy="1326867"/>
              <a:chOff x="6236013" y="2591213"/>
              <a:chExt cx="1928057" cy="1326867"/>
            </a:xfrm>
          </p:grpSpPr>
          <p:sp>
            <p:nvSpPr>
              <p:cNvPr id="47" name="Rectangle 112">
                <a:extLst>
                  <a:ext uri="{FF2B5EF4-FFF2-40B4-BE49-F238E27FC236}">
                    <a16:creationId xmlns:a16="http://schemas.microsoft.com/office/drawing/2014/main" id="{92EAF78F-3BEF-4EBA-A814-2294E4A2E7E2}"/>
                  </a:ext>
                </a:extLst>
              </p:cNvPr>
              <p:cNvSpPr/>
              <p:nvPr/>
            </p:nvSpPr>
            <p:spPr bwMode="auto">
              <a:xfrm>
                <a:off x="6236013" y="2591213"/>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altLang="ja-JP" sz="1400" dirty="0">
                    <a:gradFill>
                      <a:gsLst>
                        <a:gs pos="0">
                          <a:srgbClr val="505050"/>
                        </a:gs>
                        <a:gs pos="100000">
                          <a:srgbClr val="505050"/>
                        </a:gs>
                      </a:gsLst>
                      <a:lin ang="5400000" scaled="0"/>
                    </a:gradFill>
                  </a:rPr>
                  <a:t>Event Grid</a:t>
                </a:r>
                <a:endParaRPr lang="en-US" sz="1400" dirty="0">
                  <a:gradFill>
                    <a:gsLst>
                      <a:gs pos="0">
                        <a:srgbClr val="505050"/>
                      </a:gs>
                      <a:gs pos="100000">
                        <a:srgbClr val="505050"/>
                      </a:gs>
                    </a:gsLst>
                    <a:lin ang="5400000" scaled="0"/>
                  </a:gradFill>
                  <a:latin typeface="Segoe UI"/>
                </a:endParaRPr>
              </a:p>
            </p:txBody>
          </p:sp>
          <p:pic>
            <p:nvPicPr>
              <p:cNvPr id="48" name="Picture 2" descr="Image result for azure event grid">
                <a:extLst>
                  <a:ext uri="{FF2B5EF4-FFF2-40B4-BE49-F238E27FC236}">
                    <a16:creationId xmlns:a16="http://schemas.microsoft.com/office/drawing/2014/main" id="{390B6C16-5F11-48C1-8252-1BC8AAA05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246" y="2813489"/>
                <a:ext cx="1481143" cy="777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0">
              <a:extLst>
                <a:ext uri="{FF2B5EF4-FFF2-40B4-BE49-F238E27FC236}">
                  <a16:creationId xmlns:a16="http://schemas.microsoft.com/office/drawing/2014/main" id="{664BBD36-74D3-44B5-9E7D-F0DE143C4FDF}"/>
                </a:ext>
              </a:extLst>
            </p:cNvPr>
            <p:cNvGrpSpPr/>
            <p:nvPr/>
          </p:nvGrpSpPr>
          <p:grpSpPr>
            <a:xfrm>
              <a:off x="8239269" y="5368688"/>
              <a:ext cx="1928057" cy="1326867"/>
              <a:chOff x="8239269" y="5368688"/>
              <a:chExt cx="1928057" cy="1326867"/>
            </a:xfrm>
          </p:grpSpPr>
          <p:sp>
            <p:nvSpPr>
              <p:cNvPr id="45" name="Rectangle 85">
                <a:extLst>
                  <a:ext uri="{FF2B5EF4-FFF2-40B4-BE49-F238E27FC236}">
                    <a16:creationId xmlns:a16="http://schemas.microsoft.com/office/drawing/2014/main" id="{58704D40-68A4-4E2B-A07A-93DCF42C4812}"/>
                  </a:ext>
                </a:extLst>
              </p:cNvPr>
              <p:cNvSpPr/>
              <p:nvPr/>
            </p:nvSpPr>
            <p:spPr bwMode="auto">
              <a:xfrm>
                <a:off x="8239269" y="5368688"/>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Blob Storage</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46" name="Picture 47">
                <a:extLst>
                  <a:ext uri="{FF2B5EF4-FFF2-40B4-BE49-F238E27FC236}">
                    <a16:creationId xmlns:a16="http://schemas.microsoft.com/office/drawing/2014/main" id="{1C2A5FB9-BB0F-4087-A4DA-4E660C6FDEA1}"/>
                  </a:ext>
                </a:extLst>
              </p:cNvPr>
              <p:cNvPicPr>
                <a:picLocks noChangeAspect="1"/>
              </p:cNvPicPr>
              <p:nvPr/>
            </p:nvPicPr>
            <p:blipFill>
              <a:blip r:embed="rId4"/>
              <a:stretch>
                <a:fillRect/>
              </a:stretch>
            </p:blipFill>
            <p:spPr>
              <a:xfrm>
                <a:off x="8860397" y="5552875"/>
                <a:ext cx="777600" cy="777600"/>
              </a:xfrm>
              <a:prstGeom prst="rect">
                <a:avLst/>
              </a:prstGeom>
            </p:spPr>
          </p:pic>
        </p:grpSp>
        <p:grpSp>
          <p:nvGrpSpPr>
            <p:cNvPr id="9" name="Group 77">
              <a:extLst>
                <a:ext uri="{FF2B5EF4-FFF2-40B4-BE49-F238E27FC236}">
                  <a16:creationId xmlns:a16="http://schemas.microsoft.com/office/drawing/2014/main" id="{45221D92-725B-43AC-8BF3-D6B67B156D1F}"/>
                </a:ext>
              </a:extLst>
            </p:cNvPr>
            <p:cNvGrpSpPr/>
            <p:nvPr/>
          </p:nvGrpSpPr>
          <p:grpSpPr>
            <a:xfrm>
              <a:off x="274639" y="3980739"/>
              <a:ext cx="1928057" cy="1326867"/>
              <a:chOff x="274639" y="3984286"/>
              <a:chExt cx="1928057" cy="1326867"/>
            </a:xfrm>
          </p:grpSpPr>
          <p:sp>
            <p:nvSpPr>
              <p:cNvPr id="43" name="Rectangle 86">
                <a:extLst>
                  <a:ext uri="{FF2B5EF4-FFF2-40B4-BE49-F238E27FC236}">
                    <a16:creationId xmlns:a16="http://schemas.microsoft.com/office/drawing/2014/main" id="{6AC78369-D963-4E64-B5B4-65EDE8E5AAB9}"/>
                  </a:ext>
                </a:extLst>
              </p:cNvPr>
              <p:cNvSpPr/>
              <p:nvPr/>
            </p:nvSpPr>
            <p:spPr bwMode="auto">
              <a:xfrm>
                <a:off x="274639" y="3984286"/>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Cosmos DB</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44" name="Graphic 49">
                <a:extLst>
                  <a:ext uri="{FF2B5EF4-FFF2-40B4-BE49-F238E27FC236}">
                    <a16:creationId xmlns:a16="http://schemas.microsoft.com/office/drawing/2014/main" id="{894F1559-9C83-4652-95B4-010E5001A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79" y="4203023"/>
                <a:ext cx="777600" cy="777600"/>
              </a:xfrm>
              <a:prstGeom prst="rect">
                <a:avLst/>
              </a:prstGeom>
            </p:spPr>
          </p:pic>
        </p:grpSp>
        <p:grpSp>
          <p:nvGrpSpPr>
            <p:cNvPr id="10" name="Group 73">
              <a:extLst>
                <a:ext uri="{FF2B5EF4-FFF2-40B4-BE49-F238E27FC236}">
                  <a16:creationId xmlns:a16="http://schemas.microsoft.com/office/drawing/2014/main" id="{88B64087-93CB-42E9-A89A-88D8B4B09F00}"/>
                </a:ext>
              </a:extLst>
            </p:cNvPr>
            <p:cNvGrpSpPr/>
            <p:nvPr/>
          </p:nvGrpSpPr>
          <p:grpSpPr>
            <a:xfrm>
              <a:off x="6236013" y="5370265"/>
              <a:ext cx="1928057" cy="1326867"/>
              <a:chOff x="6236013" y="5370265"/>
              <a:chExt cx="1928057" cy="1326867"/>
            </a:xfrm>
          </p:grpSpPr>
          <p:sp>
            <p:nvSpPr>
              <p:cNvPr id="41" name="Rectangle 87">
                <a:extLst>
                  <a:ext uri="{FF2B5EF4-FFF2-40B4-BE49-F238E27FC236}">
                    <a16:creationId xmlns:a16="http://schemas.microsoft.com/office/drawing/2014/main" id="{BC3AC6AC-AEEF-45C4-9A0C-900F219C47DF}"/>
                  </a:ext>
                </a:extLst>
              </p:cNvPr>
              <p:cNvSpPr/>
              <p:nvPr/>
            </p:nvSpPr>
            <p:spPr bwMode="auto">
              <a:xfrm>
                <a:off x="6236013" y="5370265"/>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Event Hubs</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42" name="Picture 51">
                <a:extLst>
                  <a:ext uri="{FF2B5EF4-FFF2-40B4-BE49-F238E27FC236}">
                    <a16:creationId xmlns:a16="http://schemas.microsoft.com/office/drawing/2014/main" id="{9261CDE6-10B3-4A31-ABE4-E9FABDEBC869}"/>
                  </a:ext>
                </a:extLst>
              </p:cNvPr>
              <p:cNvPicPr>
                <a:picLocks noChangeAspect="1"/>
              </p:cNvPicPr>
              <p:nvPr/>
            </p:nvPicPr>
            <p:blipFill>
              <a:blip r:embed="rId7"/>
              <a:stretch>
                <a:fillRect/>
              </a:stretch>
            </p:blipFill>
            <p:spPr>
              <a:xfrm>
                <a:off x="6816440" y="5554454"/>
                <a:ext cx="777600" cy="777600"/>
              </a:xfrm>
              <a:prstGeom prst="rect">
                <a:avLst/>
              </a:prstGeom>
            </p:spPr>
          </p:pic>
        </p:grpSp>
        <p:grpSp>
          <p:nvGrpSpPr>
            <p:cNvPr id="11" name="Group 75">
              <a:extLst>
                <a:ext uri="{FF2B5EF4-FFF2-40B4-BE49-F238E27FC236}">
                  <a16:creationId xmlns:a16="http://schemas.microsoft.com/office/drawing/2014/main" id="{3EEC05AE-FC60-4A52-BE92-5DEEDD53C9C9}"/>
                </a:ext>
              </a:extLst>
            </p:cNvPr>
            <p:cNvGrpSpPr/>
            <p:nvPr/>
          </p:nvGrpSpPr>
          <p:grpSpPr>
            <a:xfrm>
              <a:off x="6248111" y="3980739"/>
              <a:ext cx="1928057" cy="1326867"/>
              <a:chOff x="6236013" y="3980739"/>
              <a:chExt cx="1928057" cy="1326867"/>
            </a:xfrm>
          </p:grpSpPr>
          <p:sp>
            <p:nvSpPr>
              <p:cNvPr id="39" name="Rectangle 97">
                <a:extLst>
                  <a:ext uri="{FF2B5EF4-FFF2-40B4-BE49-F238E27FC236}">
                    <a16:creationId xmlns:a16="http://schemas.microsoft.com/office/drawing/2014/main" id="{E08EDE8F-630C-4440-92C2-D2D97DA01555}"/>
                  </a:ext>
                </a:extLst>
              </p:cNvPr>
              <p:cNvSpPr/>
              <p:nvPr/>
            </p:nvSpPr>
            <p:spPr bwMode="auto">
              <a:xfrm>
                <a:off x="6236013" y="3980739"/>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Service Bus</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40" name="Picture 55">
                <a:extLst>
                  <a:ext uri="{FF2B5EF4-FFF2-40B4-BE49-F238E27FC236}">
                    <a16:creationId xmlns:a16="http://schemas.microsoft.com/office/drawing/2014/main" id="{408CDC24-699E-42FA-88C9-C0EF795443C8}"/>
                  </a:ext>
                </a:extLst>
              </p:cNvPr>
              <p:cNvPicPr>
                <a:picLocks noChangeAspect="1"/>
              </p:cNvPicPr>
              <p:nvPr/>
            </p:nvPicPr>
            <p:blipFill>
              <a:blip r:embed="rId8"/>
              <a:stretch>
                <a:fillRect/>
              </a:stretch>
            </p:blipFill>
            <p:spPr>
              <a:xfrm>
                <a:off x="6812691" y="4151546"/>
                <a:ext cx="774700" cy="774700"/>
              </a:xfrm>
              <a:prstGeom prst="rect">
                <a:avLst/>
              </a:prstGeom>
            </p:spPr>
          </p:pic>
        </p:grpSp>
        <p:grpSp>
          <p:nvGrpSpPr>
            <p:cNvPr id="12" name="Group 71">
              <a:extLst>
                <a:ext uri="{FF2B5EF4-FFF2-40B4-BE49-F238E27FC236}">
                  <a16:creationId xmlns:a16="http://schemas.microsoft.com/office/drawing/2014/main" id="{184C0D40-1102-4351-848B-8642C3CCF287}"/>
                </a:ext>
              </a:extLst>
            </p:cNvPr>
            <p:cNvGrpSpPr/>
            <p:nvPr/>
          </p:nvGrpSpPr>
          <p:grpSpPr>
            <a:xfrm>
              <a:off x="8228312" y="3980739"/>
              <a:ext cx="1928057" cy="1326867"/>
              <a:chOff x="8239269" y="3990086"/>
              <a:chExt cx="1928057" cy="1326867"/>
            </a:xfrm>
          </p:grpSpPr>
          <p:sp>
            <p:nvSpPr>
              <p:cNvPr id="37" name="Rectangle 95">
                <a:extLst>
                  <a:ext uri="{FF2B5EF4-FFF2-40B4-BE49-F238E27FC236}">
                    <a16:creationId xmlns:a16="http://schemas.microsoft.com/office/drawing/2014/main" id="{E2B9DEF9-2D12-45A2-9E5B-4445864942C3}"/>
                  </a:ext>
                </a:extLst>
              </p:cNvPr>
              <p:cNvSpPr/>
              <p:nvPr/>
            </p:nvSpPr>
            <p:spPr bwMode="auto">
              <a:xfrm>
                <a:off x="8239269" y="3990086"/>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Queue Storage</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38" name="Picture 57">
                <a:extLst>
                  <a:ext uri="{FF2B5EF4-FFF2-40B4-BE49-F238E27FC236}">
                    <a16:creationId xmlns:a16="http://schemas.microsoft.com/office/drawing/2014/main" id="{E8EFA0E0-753B-40F5-BAF2-5E4B61FAE07C}"/>
                  </a:ext>
                </a:extLst>
              </p:cNvPr>
              <p:cNvPicPr>
                <a:picLocks noChangeAspect="1"/>
              </p:cNvPicPr>
              <p:nvPr/>
            </p:nvPicPr>
            <p:blipFill>
              <a:blip r:embed="rId9"/>
              <a:stretch>
                <a:fillRect/>
              </a:stretch>
            </p:blipFill>
            <p:spPr>
              <a:xfrm>
                <a:off x="8791179" y="4160893"/>
                <a:ext cx="774700" cy="774700"/>
              </a:xfrm>
              <a:prstGeom prst="rect">
                <a:avLst/>
              </a:prstGeom>
            </p:spPr>
          </p:pic>
        </p:grpSp>
        <p:grpSp>
          <p:nvGrpSpPr>
            <p:cNvPr id="13" name="Group 72">
              <a:extLst>
                <a:ext uri="{FF2B5EF4-FFF2-40B4-BE49-F238E27FC236}">
                  <a16:creationId xmlns:a16="http://schemas.microsoft.com/office/drawing/2014/main" id="{68598E1A-4838-4794-BC09-17E2C5D4DB69}"/>
                </a:ext>
              </a:extLst>
            </p:cNvPr>
            <p:cNvGrpSpPr/>
            <p:nvPr/>
          </p:nvGrpSpPr>
          <p:grpSpPr>
            <a:xfrm>
              <a:off x="8228314" y="2588203"/>
              <a:ext cx="1928057" cy="1326867"/>
              <a:chOff x="8228314" y="2588203"/>
              <a:chExt cx="1928057" cy="1326867"/>
            </a:xfrm>
          </p:grpSpPr>
          <p:sp>
            <p:nvSpPr>
              <p:cNvPr id="35" name="Rectangle 98">
                <a:extLst>
                  <a:ext uri="{FF2B5EF4-FFF2-40B4-BE49-F238E27FC236}">
                    <a16:creationId xmlns:a16="http://schemas.microsoft.com/office/drawing/2014/main" id="{66662EA9-D4B9-4DE9-9F44-8D2BE07312FC}"/>
                  </a:ext>
                </a:extLst>
              </p:cNvPr>
              <p:cNvSpPr/>
              <p:nvPr/>
            </p:nvSpPr>
            <p:spPr bwMode="auto">
              <a:xfrm>
                <a:off x="8228314" y="2588203"/>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Table Storage</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36" name="Picture 59">
                <a:extLst>
                  <a:ext uri="{FF2B5EF4-FFF2-40B4-BE49-F238E27FC236}">
                    <a16:creationId xmlns:a16="http://schemas.microsoft.com/office/drawing/2014/main" id="{056FEAFA-898B-432E-B595-A0D3C3C8C592}"/>
                  </a:ext>
                </a:extLst>
              </p:cNvPr>
              <p:cNvPicPr>
                <a:picLocks noChangeAspect="1"/>
              </p:cNvPicPr>
              <p:nvPr/>
            </p:nvPicPr>
            <p:blipFill>
              <a:blip r:embed="rId10"/>
              <a:stretch>
                <a:fillRect/>
              </a:stretch>
            </p:blipFill>
            <p:spPr>
              <a:xfrm>
                <a:off x="8804991" y="2759010"/>
                <a:ext cx="774700" cy="774700"/>
              </a:xfrm>
              <a:prstGeom prst="rect">
                <a:avLst/>
              </a:prstGeom>
            </p:spPr>
          </p:pic>
        </p:grpSp>
        <p:grpSp>
          <p:nvGrpSpPr>
            <p:cNvPr id="14" name="Group 120">
              <a:extLst>
                <a:ext uri="{FF2B5EF4-FFF2-40B4-BE49-F238E27FC236}">
                  <a16:creationId xmlns:a16="http://schemas.microsoft.com/office/drawing/2014/main" id="{1BE89041-E1E8-41AF-964D-812EB5DE1537}"/>
                </a:ext>
              </a:extLst>
            </p:cNvPr>
            <p:cNvGrpSpPr/>
            <p:nvPr/>
          </p:nvGrpSpPr>
          <p:grpSpPr>
            <a:xfrm>
              <a:off x="2263058" y="2588203"/>
              <a:ext cx="1928057" cy="1326867"/>
              <a:chOff x="2266940" y="2597251"/>
              <a:chExt cx="1928057" cy="1326867"/>
            </a:xfrm>
          </p:grpSpPr>
          <p:sp>
            <p:nvSpPr>
              <p:cNvPr id="33" name="Rectangle 88">
                <a:extLst>
                  <a:ext uri="{FF2B5EF4-FFF2-40B4-BE49-F238E27FC236}">
                    <a16:creationId xmlns:a16="http://schemas.microsoft.com/office/drawing/2014/main" id="{EE630E00-399A-44FD-8C0D-31363CA5F22A}"/>
                  </a:ext>
                </a:extLst>
              </p:cNvPr>
              <p:cNvSpPr/>
              <p:nvPr/>
            </p:nvSpPr>
            <p:spPr bwMode="auto">
              <a:xfrm>
                <a:off x="2266940" y="2597251"/>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HTTP</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34" name="Right Arrow 60">
                <a:extLst>
                  <a:ext uri="{FF2B5EF4-FFF2-40B4-BE49-F238E27FC236}">
                    <a16:creationId xmlns:a16="http://schemas.microsoft.com/office/drawing/2014/main" id="{0FAB3084-CCF2-43CA-B635-13C429290C99}"/>
                  </a:ext>
                </a:extLst>
              </p:cNvPr>
              <p:cNvSpPr/>
              <p:nvPr/>
            </p:nvSpPr>
            <p:spPr bwMode="auto">
              <a:xfrm flipV="1">
                <a:off x="2897621" y="2901238"/>
                <a:ext cx="721488" cy="5421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92">
              <a:extLst>
                <a:ext uri="{FF2B5EF4-FFF2-40B4-BE49-F238E27FC236}">
                  <a16:creationId xmlns:a16="http://schemas.microsoft.com/office/drawing/2014/main" id="{014B6A9A-F55B-4B6D-B1EE-040BC54C6367}"/>
                </a:ext>
              </a:extLst>
            </p:cNvPr>
            <p:cNvGrpSpPr/>
            <p:nvPr/>
          </p:nvGrpSpPr>
          <p:grpSpPr>
            <a:xfrm>
              <a:off x="4256953" y="3980739"/>
              <a:ext cx="1928057" cy="1326867"/>
              <a:chOff x="4259241" y="3984286"/>
              <a:chExt cx="1928057" cy="1326867"/>
            </a:xfrm>
          </p:grpSpPr>
          <p:sp>
            <p:nvSpPr>
              <p:cNvPr id="31" name="Rectangle 96">
                <a:extLst>
                  <a:ext uri="{FF2B5EF4-FFF2-40B4-BE49-F238E27FC236}">
                    <a16:creationId xmlns:a16="http://schemas.microsoft.com/office/drawing/2014/main" id="{6E39C8CD-CF3B-452A-88FE-C4C03A0C1E7D}"/>
                  </a:ext>
                </a:extLst>
              </p:cNvPr>
              <p:cNvSpPr/>
              <p:nvPr/>
            </p:nvSpPr>
            <p:spPr bwMode="auto">
              <a:xfrm>
                <a:off x="4259241" y="3984286"/>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SendGrid</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32" name="Picture 61">
                <a:extLst>
                  <a:ext uri="{FF2B5EF4-FFF2-40B4-BE49-F238E27FC236}">
                    <a16:creationId xmlns:a16="http://schemas.microsoft.com/office/drawing/2014/main" id="{521AA0AA-073A-4E4C-8474-ADB060A7851D}"/>
                  </a:ext>
                </a:extLst>
              </p:cNvPr>
              <p:cNvPicPr>
                <a:picLocks noChangeAspect="1"/>
              </p:cNvPicPr>
              <p:nvPr/>
            </p:nvPicPr>
            <p:blipFill>
              <a:blip r:embed="rId11"/>
              <a:stretch>
                <a:fillRect/>
              </a:stretch>
            </p:blipFill>
            <p:spPr>
              <a:xfrm>
                <a:off x="4763133" y="4096834"/>
                <a:ext cx="947843" cy="891219"/>
              </a:xfrm>
              <a:prstGeom prst="rect">
                <a:avLst/>
              </a:prstGeom>
            </p:spPr>
          </p:pic>
        </p:grpSp>
        <p:grpSp>
          <p:nvGrpSpPr>
            <p:cNvPr id="16" name="Group 80">
              <a:extLst>
                <a:ext uri="{FF2B5EF4-FFF2-40B4-BE49-F238E27FC236}">
                  <a16:creationId xmlns:a16="http://schemas.microsoft.com/office/drawing/2014/main" id="{02A00CB8-37B5-4A62-9CED-FDA297CB4C7F}"/>
                </a:ext>
              </a:extLst>
            </p:cNvPr>
            <p:cNvGrpSpPr/>
            <p:nvPr/>
          </p:nvGrpSpPr>
          <p:grpSpPr>
            <a:xfrm>
              <a:off x="2265796" y="3980739"/>
              <a:ext cx="1928057" cy="1326867"/>
              <a:chOff x="2266940" y="3984286"/>
              <a:chExt cx="1928057" cy="1326867"/>
            </a:xfrm>
          </p:grpSpPr>
          <p:sp>
            <p:nvSpPr>
              <p:cNvPr id="29" name="Rectangle 101">
                <a:extLst>
                  <a:ext uri="{FF2B5EF4-FFF2-40B4-BE49-F238E27FC236}">
                    <a16:creationId xmlns:a16="http://schemas.microsoft.com/office/drawing/2014/main" id="{80CAC125-7296-4B6B-9058-01B6035018A9}"/>
                  </a:ext>
                </a:extLst>
              </p:cNvPr>
              <p:cNvSpPr/>
              <p:nvPr/>
            </p:nvSpPr>
            <p:spPr bwMode="auto">
              <a:xfrm>
                <a:off x="2266940" y="3984286"/>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Twilio</a:t>
                </a:r>
                <a:endParaRPr kumimoji="0" lang="en-US" sz="20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30" name="Picture 62">
                <a:extLst>
                  <a:ext uri="{FF2B5EF4-FFF2-40B4-BE49-F238E27FC236}">
                    <a16:creationId xmlns:a16="http://schemas.microsoft.com/office/drawing/2014/main" id="{76A22182-2145-4E95-819E-95F008661C05}"/>
                  </a:ext>
                </a:extLst>
              </p:cNvPr>
              <p:cNvPicPr>
                <a:picLocks noChangeAspect="1"/>
              </p:cNvPicPr>
              <p:nvPr/>
            </p:nvPicPr>
            <p:blipFill>
              <a:blip r:embed="rId12"/>
              <a:stretch>
                <a:fillRect/>
              </a:stretch>
            </p:blipFill>
            <p:spPr>
              <a:xfrm>
                <a:off x="2879697" y="4169571"/>
                <a:ext cx="750118" cy="750118"/>
              </a:xfrm>
              <a:prstGeom prst="rect">
                <a:avLst/>
              </a:prstGeom>
            </p:spPr>
          </p:pic>
        </p:grpSp>
        <p:grpSp>
          <p:nvGrpSpPr>
            <p:cNvPr id="17" name="Group 121">
              <a:extLst>
                <a:ext uri="{FF2B5EF4-FFF2-40B4-BE49-F238E27FC236}">
                  <a16:creationId xmlns:a16="http://schemas.microsoft.com/office/drawing/2014/main" id="{6D23C908-CCFD-47D0-AFB3-C4A975759B34}"/>
                </a:ext>
              </a:extLst>
            </p:cNvPr>
            <p:cNvGrpSpPr/>
            <p:nvPr/>
          </p:nvGrpSpPr>
          <p:grpSpPr>
            <a:xfrm>
              <a:off x="274639" y="2588203"/>
              <a:ext cx="1928057" cy="1326867"/>
              <a:chOff x="274639" y="2597251"/>
              <a:chExt cx="1928057" cy="1326867"/>
            </a:xfrm>
          </p:grpSpPr>
          <p:sp>
            <p:nvSpPr>
              <p:cNvPr id="27" name="Rectangle 93">
                <a:extLst>
                  <a:ext uri="{FF2B5EF4-FFF2-40B4-BE49-F238E27FC236}">
                    <a16:creationId xmlns:a16="http://schemas.microsoft.com/office/drawing/2014/main" id="{042E8BD3-24C6-488C-AB1D-FA84FB2DC715}"/>
                  </a:ext>
                </a:extLst>
              </p:cNvPr>
              <p:cNvSpPr/>
              <p:nvPr/>
            </p:nvSpPr>
            <p:spPr bwMode="auto">
              <a:xfrm>
                <a:off x="274639" y="2597251"/>
                <a:ext cx="1928057"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algn="ctr" defTabSz="932597">
                  <a:lnSpc>
                    <a:spcPct val="90000"/>
                  </a:lnSpc>
                  <a:defRPr/>
                </a:pPr>
                <a:r>
                  <a:rPr lang="en-US" sz="2000" dirty="0">
                    <a:gradFill>
                      <a:gsLst>
                        <a:gs pos="0">
                          <a:srgbClr val="505050"/>
                        </a:gs>
                        <a:gs pos="100000">
                          <a:srgbClr val="505050"/>
                        </a:gs>
                      </a:gsLst>
                      <a:lin ang="5400000" scaled="0"/>
                    </a:gradFill>
                  </a:rPr>
                  <a:t>Timer</a:t>
                </a:r>
              </a:p>
            </p:txBody>
          </p:sp>
          <p:pic>
            <p:nvPicPr>
              <p:cNvPr id="28" name="Picture 63">
                <a:extLst>
                  <a:ext uri="{FF2B5EF4-FFF2-40B4-BE49-F238E27FC236}">
                    <a16:creationId xmlns:a16="http://schemas.microsoft.com/office/drawing/2014/main" id="{2C75B954-90B9-45F0-B23E-9695773C06B6}"/>
                  </a:ext>
                </a:extLst>
              </p:cNvPr>
              <p:cNvPicPr>
                <a:picLocks noChangeAspect="1"/>
              </p:cNvPicPr>
              <p:nvPr/>
            </p:nvPicPr>
            <p:blipFill>
              <a:blip r:embed="rId13">
                <a:duotone>
                  <a:schemeClr val="accent1">
                    <a:shade val="45000"/>
                    <a:satMod val="135000"/>
                  </a:schemeClr>
                  <a:prstClr val="white"/>
                </a:duotone>
              </a:blip>
              <a:stretch>
                <a:fillRect/>
              </a:stretch>
            </p:blipFill>
            <p:spPr>
              <a:xfrm>
                <a:off x="882680" y="2782971"/>
                <a:ext cx="777600" cy="777600"/>
              </a:xfrm>
              <a:prstGeom prst="rect">
                <a:avLst/>
              </a:prstGeom>
            </p:spPr>
          </p:pic>
        </p:grpSp>
        <p:grpSp>
          <p:nvGrpSpPr>
            <p:cNvPr id="18" name="Group 76">
              <a:extLst>
                <a:ext uri="{FF2B5EF4-FFF2-40B4-BE49-F238E27FC236}">
                  <a16:creationId xmlns:a16="http://schemas.microsoft.com/office/drawing/2014/main" id="{8F3D9847-5C3B-4FBE-9FB8-CFFB53E2A9C4}"/>
                </a:ext>
              </a:extLst>
            </p:cNvPr>
            <p:cNvGrpSpPr/>
            <p:nvPr/>
          </p:nvGrpSpPr>
          <p:grpSpPr>
            <a:xfrm>
              <a:off x="274639" y="5368688"/>
              <a:ext cx="5912659" cy="1326867"/>
              <a:chOff x="274639" y="5368688"/>
              <a:chExt cx="5912659" cy="1326867"/>
            </a:xfrm>
          </p:grpSpPr>
          <p:sp>
            <p:nvSpPr>
              <p:cNvPr id="19" name="Rectangle 99">
                <a:extLst>
                  <a:ext uri="{FF2B5EF4-FFF2-40B4-BE49-F238E27FC236}">
                    <a16:creationId xmlns:a16="http://schemas.microsoft.com/office/drawing/2014/main" id="{D83CE41D-D3A7-447C-B03B-E7D45D0C29D4}"/>
                  </a:ext>
                </a:extLst>
              </p:cNvPr>
              <p:cNvSpPr/>
              <p:nvPr/>
            </p:nvSpPr>
            <p:spPr bwMode="auto">
              <a:xfrm>
                <a:off x="1825749" y="5368688"/>
                <a:ext cx="4361549"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defTabSz="932597">
                  <a:lnSpc>
                    <a:spcPct val="90000"/>
                  </a:lnSpc>
                  <a:defRPr/>
                </a:pPr>
                <a:r>
                  <a:rPr lang="ja-JP" altLang="en-US" sz="1200">
                    <a:gradFill>
                      <a:gsLst>
                        <a:gs pos="0">
                          <a:srgbClr val="505050"/>
                        </a:gs>
                        <a:gs pos="100000">
                          <a:srgbClr val="505050"/>
                        </a:gs>
                      </a:gsLst>
                      <a:lin ang="5400000" scaled="0"/>
                    </a:gradFill>
                  </a:rPr>
                  <a:t>　　</a:t>
                </a:r>
                <a:r>
                  <a:rPr lang="en-US" sz="1200" dirty="0">
                    <a:gradFill>
                      <a:gsLst>
                        <a:gs pos="0">
                          <a:srgbClr val="505050"/>
                        </a:gs>
                        <a:gs pos="100000">
                          <a:srgbClr val="505050"/>
                        </a:gs>
                      </a:gsLst>
                      <a:lin ang="5400000" scaled="0"/>
                    </a:gradFill>
                  </a:rPr>
                  <a:t>Excel </a:t>
                </a:r>
                <a:r>
                  <a:rPr lang="ja-JP" altLang="en-US" sz="1200">
                    <a:gradFill>
                      <a:gsLst>
                        <a:gs pos="0">
                          <a:srgbClr val="505050"/>
                        </a:gs>
                        <a:gs pos="100000">
                          <a:srgbClr val="505050"/>
                        </a:gs>
                      </a:gsLst>
                      <a:lin ang="5400000" scaled="0"/>
                    </a:gradFill>
                  </a:rPr>
                  <a:t>テーブル</a:t>
                </a:r>
                <a:r>
                  <a:rPr lang="en-US" sz="1200" dirty="0">
                    <a:gradFill>
                      <a:gsLst>
                        <a:gs pos="0">
                          <a:srgbClr val="505050"/>
                        </a:gs>
                        <a:gs pos="100000">
                          <a:srgbClr val="505050"/>
                        </a:gs>
                      </a:gsLst>
                      <a:lin ang="5400000" scaled="0"/>
                    </a:gradFill>
                  </a:rPr>
                  <a:t> / OneDrive </a:t>
                </a:r>
                <a:r>
                  <a:rPr lang="ja-JP" altLang="en-US" sz="1200">
                    <a:gradFill>
                      <a:gsLst>
                        <a:gs pos="0">
                          <a:srgbClr val="505050"/>
                        </a:gs>
                        <a:gs pos="100000">
                          <a:srgbClr val="505050"/>
                        </a:gs>
                      </a:gsLst>
                      <a:lin ang="5400000" scaled="0"/>
                    </a:gradFill>
                  </a:rPr>
                  <a:t>ファイル</a:t>
                </a:r>
                <a:r>
                  <a:rPr lang="en-US" altLang="ja-JP" sz="1200" dirty="0">
                    <a:gradFill>
                      <a:gsLst>
                        <a:gs pos="0">
                          <a:srgbClr val="505050"/>
                        </a:gs>
                        <a:gs pos="100000">
                          <a:srgbClr val="505050"/>
                        </a:gs>
                      </a:gsLst>
                      <a:lin ang="5400000" scaled="0"/>
                    </a:gradFill>
                  </a:rPr>
                  <a:t> / Outlook </a:t>
                </a:r>
                <a:r>
                  <a:rPr lang="ja-JP" altLang="en-US" sz="1200">
                    <a:gradFill>
                      <a:gsLst>
                        <a:gs pos="0">
                          <a:srgbClr val="505050"/>
                        </a:gs>
                        <a:gs pos="100000">
                          <a:srgbClr val="505050"/>
                        </a:gs>
                      </a:gsLst>
                      <a:lin ang="5400000" scaled="0"/>
                    </a:gradFill>
                  </a:rPr>
                  <a:t>メール</a:t>
                </a:r>
                <a:r>
                  <a:rPr lang="en-US" altLang="ja-JP" sz="1200" dirty="0">
                    <a:gradFill>
                      <a:gsLst>
                        <a:gs pos="0">
                          <a:srgbClr val="505050"/>
                        </a:gs>
                        <a:gs pos="100000">
                          <a:srgbClr val="505050"/>
                        </a:gs>
                      </a:gsLst>
                      <a:lin ang="5400000" scaled="0"/>
                    </a:gradFill>
                  </a:rPr>
                  <a:t> / Events / </a:t>
                </a:r>
                <a:r>
                  <a:rPr lang="en-US" altLang="ja-JP" sz="1200" dirty="0" err="1">
                    <a:gradFill>
                      <a:gsLst>
                        <a:gs pos="0">
                          <a:srgbClr val="505050"/>
                        </a:gs>
                        <a:gs pos="100000">
                          <a:srgbClr val="505050"/>
                        </a:gs>
                      </a:gsLst>
                      <a:lin ang="5400000" scaled="0"/>
                    </a:gradFill>
                  </a:rPr>
                  <a:t>Auth</a:t>
                </a:r>
                <a:r>
                  <a:rPr lang="en-US" altLang="ja-JP" sz="1200" dirty="0">
                    <a:gradFill>
                      <a:gsLst>
                        <a:gs pos="0">
                          <a:srgbClr val="505050"/>
                        </a:gs>
                        <a:gs pos="100000">
                          <a:srgbClr val="505050"/>
                        </a:gs>
                      </a:gsLst>
                      <a:lin ang="5400000" scaled="0"/>
                    </a:gradFill>
                  </a:rPr>
                  <a:t> </a:t>
                </a:r>
                <a:r>
                  <a:rPr lang="ja-JP" altLang="en-US" sz="1200">
                    <a:gradFill>
                      <a:gsLst>
                        <a:gs pos="0">
                          <a:srgbClr val="505050"/>
                        </a:gs>
                        <a:gs pos="100000">
                          <a:srgbClr val="505050"/>
                        </a:gs>
                      </a:gsLst>
                      <a:lin ang="5400000" scaled="0"/>
                    </a:gradFill>
                  </a:rPr>
                  <a:t>トークン</a:t>
                </a:r>
                <a:endPar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20" name="Rectangle 90">
                <a:extLst>
                  <a:ext uri="{FF2B5EF4-FFF2-40B4-BE49-F238E27FC236}">
                    <a16:creationId xmlns:a16="http://schemas.microsoft.com/office/drawing/2014/main" id="{7116A820-D93F-40CA-B778-74AE76226788}"/>
                  </a:ext>
                </a:extLst>
              </p:cNvPr>
              <p:cNvSpPr/>
              <p:nvPr/>
            </p:nvSpPr>
            <p:spPr bwMode="auto">
              <a:xfrm>
                <a:off x="274639" y="5368688"/>
                <a:ext cx="1840020" cy="1326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b" anchorCtr="0" forceAA="0" compatLnSpc="1">
                <a:prstTxWarp prst="textNoShape">
                  <a:avLst/>
                </a:prstTxWarp>
                <a:noAutofit/>
              </a:bodyPr>
              <a:lstStyle/>
              <a:p>
                <a:pPr lvl="0" defTabSz="932597">
                  <a:lnSpc>
                    <a:spcPct val="90000"/>
                  </a:lnSpc>
                  <a:defRPr/>
                </a:pPr>
                <a:r>
                  <a:rPr lang="en-US" dirty="0">
                    <a:gradFill>
                      <a:gsLst>
                        <a:gs pos="0">
                          <a:srgbClr val="505050"/>
                        </a:gs>
                        <a:gs pos="100000">
                          <a:srgbClr val="505050"/>
                        </a:gs>
                      </a:gsLst>
                      <a:lin ang="5400000" scaled="0"/>
                    </a:gradFill>
                  </a:rPr>
                  <a:t>   Microsoft Graph</a:t>
                </a:r>
                <a:endParaRPr kumimoji="0" lang="en-US"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pic>
            <p:nvPicPr>
              <p:cNvPr id="21" name="Picture 9">
                <a:extLst>
                  <a:ext uri="{FF2B5EF4-FFF2-40B4-BE49-F238E27FC236}">
                    <a16:creationId xmlns:a16="http://schemas.microsoft.com/office/drawing/2014/main" id="{E9ED1DB0-139A-440D-B0F1-0BCB51437D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5766" y="5597325"/>
                <a:ext cx="777601" cy="777600"/>
              </a:xfrm>
              <a:prstGeom prst="rect">
                <a:avLst/>
              </a:prstGeom>
            </p:spPr>
          </p:pic>
          <p:pic>
            <p:nvPicPr>
              <p:cNvPr id="22" name="Picture 64">
                <a:extLst>
                  <a:ext uri="{FF2B5EF4-FFF2-40B4-BE49-F238E27FC236}">
                    <a16:creationId xmlns:a16="http://schemas.microsoft.com/office/drawing/2014/main" id="{AC5DFD9D-227F-4553-A578-15E13ED7EC87}"/>
                  </a:ext>
                </a:extLst>
              </p:cNvPr>
              <p:cNvPicPr>
                <a:picLocks noChangeAspect="1"/>
              </p:cNvPicPr>
              <p:nvPr/>
            </p:nvPicPr>
            <p:blipFill>
              <a:blip r:embed="rId15"/>
              <a:stretch>
                <a:fillRect/>
              </a:stretch>
            </p:blipFill>
            <p:spPr>
              <a:xfrm>
                <a:off x="2355859" y="5746851"/>
                <a:ext cx="494367" cy="468000"/>
              </a:xfrm>
              <a:prstGeom prst="rect">
                <a:avLst/>
              </a:prstGeom>
            </p:spPr>
          </p:pic>
          <p:pic>
            <p:nvPicPr>
              <p:cNvPr id="23" name="Picture 65">
                <a:extLst>
                  <a:ext uri="{FF2B5EF4-FFF2-40B4-BE49-F238E27FC236}">
                    <a16:creationId xmlns:a16="http://schemas.microsoft.com/office/drawing/2014/main" id="{813E286D-D9D1-49D1-9E1F-B86E2AE23204}"/>
                  </a:ext>
                </a:extLst>
              </p:cNvPr>
              <p:cNvPicPr>
                <a:picLocks noChangeAspect="1"/>
              </p:cNvPicPr>
              <p:nvPr/>
            </p:nvPicPr>
            <p:blipFill>
              <a:blip r:embed="rId16"/>
              <a:stretch>
                <a:fillRect/>
              </a:stretch>
            </p:blipFill>
            <p:spPr>
              <a:xfrm>
                <a:off x="3066532" y="5746851"/>
                <a:ext cx="758211" cy="468000"/>
              </a:xfrm>
              <a:prstGeom prst="rect">
                <a:avLst/>
              </a:prstGeom>
            </p:spPr>
          </p:pic>
          <p:pic>
            <p:nvPicPr>
              <p:cNvPr id="24" name="Picture 66">
                <a:extLst>
                  <a:ext uri="{FF2B5EF4-FFF2-40B4-BE49-F238E27FC236}">
                    <a16:creationId xmlns:a16="http://schemas.microsoft.com/office/drawing/2014/main" id="{1AF4FC80-E6AE-4DD8-A91B-66F937DF3931}"/>
                  </a:ext>
                </a:extLst>
              </p:cNvPr>
              <p:cNvPicPr>
                <a:picLocks noChangeAspect="1"/>
              </p:cNvPicPr>
              <p:nvPr/>
            </p:nvPicPr>
            <p:blipFill>
              <a:blip r:embed="rId17"/>
              <a:stretch>
                <a:fillRect/>
              </a:stretch>
            </p:blipFill>
            <p:spPr>
              <a:xfrm>
                <a:off x="4065943" y="5746851"/>
                <a:ext cx="494366" cy="468000"/>
              </a:xfrm>
              <a:prstGeom prst="rect">
                <a:avLst/>
              </a:prstGeom>
            </p:spPr>
          </p:pic>
          <p:pic>
            <p:nvPicPr>
              <p:cNvPr id="25" name="Picture 67">
                <a:extLst>
                  <a:ext uri="{FF2B5EF4-FFF2-40B4-BE49-F238E27FC236}">
                    <a16:creationId xmlns:a16="http://schemas.microsoft.com/office/drawing/2014/main" id="{B9BB64E2-3580-4364-8011-4212C83FBD13}"/>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5397" b="89841" l="10000" r="90000">
                            <a14:foregroundMark x1="47000" y1="5397" x2="53833" y2="6032"/>
                            <a14:backgroundMark x1="24667" y1="10794" x2="24667" y2="45079"/>
                            <a14:backgroundMark x1="89500" y1="54286" x2="72833" y2="31746"/>
                            <a14:backgroundMark x1="72833" y1="31746" x2="72667" y2="31429"/>
                            <a14:backgroundMark x1="83333" y1="20952" x2="75667" y2="75873"/>
                            <a14:backgroundMark x1="75667" y1="75873" x2="73000" y2="33651"/>
                            <a14:backgroundMark x1="73000" y1="33651" x2="84333" y2="22222"/>
                            <a14:backgroundMark x1="84333" y1="22222" x2="86333" y2="31429"/>
                            <a14:backgroundMark x1="15500" y1="60000" x2="15500" y2="32381"/>
                            <a14:backgroundMark x1="15500" y1="32381" x2="18167" y2="32063"/>
                            <a14:backgroundMark x1="28167" y1="19048" x2="20500" y2="44127"/>
                            <a14:backgroundMark x1="20500" y1="44127" x2="11667" y2="33968"/>
                            <a14:backgroundMark x1="20167" y1="19048" x2="33333" y2="13968"/>
                            <a14:backgroundMark x1="33333" y1="13968" x2="32333" y2="11429"/>
                            <a14:backgroundMark x1="32167" y1="10794" x2="9667" y2="10794"/>
                            <a14:backgroundMark x1="65833" y1="9206" x2="93333" y2="15238"/>
                            <a14:backgroundMark x1="58333" y1="55556" x2="57667" y2="70476"/>
                            <a14:backgroundMark x1="58667" y1="51111" x2="64500" y2="53651"/>
                            <a14:backgroundMark x1="40167" y1="53651" x2="39167" y2="51746"/>
                            <a14:backgroundMark x1="59667" y1="66032" x2="59667" y2="64127"/>
                            <a14:backgroundMark x1="59000" y1="44444" x2="55833" y2="82857"/>
                            <a14:backgroundMark x1="50000" y1="87302" x2="40500" y2="74921"/>
                            <a14:backgroundMark x1="36333" y1="52381" x2="36333" y2="67937"/>
                            <a14:backgroundMark x1="39167" y1="43175" x2="45000" y2="53651"/>
                            <a14:backgroundMark x1="34333" y1="7302" x2="38833" y2="20317"/>
                            <a14:backgroundMark x1="49667" y1="19683" x2="51167" y2="26349"/>
                            <a14:backgroundMark x1="51167" y1="24444" x2="52833" y2="25079"/>
                            <a14:backgroundMark x1="24667" y1="80952" x2="14500" y2="84127"/>
                          </a14:backgroundRemoval>
                        </a14:imgEffect>
                      </a14:imgLayer>
                    </a14:imgProps>
                  </a:ext>
                </a:extLst>
              </a:blip>
              <a:srcRect l="34040" r="35741" b="14870"/>
              <a:stretch/>
            </p:blipFill>
            <p:spPr>
              <a:xfrm>
                <a:off x="5406357" y="5746851"/>
                <a:ext cx="317452" cy="468000"/>
              </a:xfrm>
              <a:prstGeom prst="rect">
                <a:avLst/>
              </a:prstGeom>
            </p:spPr>
          </p:pic>
          <p:sp>
            <p:nvSpPr>
              <p:cNvPr id="26" name="Rectangle 69">
                <a:extLst>
                  <a:ext uri="{FF2B5EF4-FFF2-40B4-BE49-F238E27FC236}">
                    <a16:creationId xmlns:a16="http://schemas.microsoft.com/office/drawing/2014/main" id="{4E844E0E-45FE-4192-8485-21A80C35CE24}"/>
                  </a:ext>
                </a:extLst>
              </p:cNvPr>
              <p:cNvSpPr/>
              <p:nvPr/>
            </p:nvSpPr>
            <p:spPr>
              <a:xfrm>
                <a:off x="4797361" y="5716006"/>
                <a:ext cx="531138" cy="531138"/>
              </a:xfrm>
              <a:prstGeom prst="rect">
                <a:avLst/>
              </a:prstGeom>
            </p:spPr>
            <p:txBody>
              <a:bodyPr wrap="none">
                <a:spAutoFit/>
              </a:bodyPr>
              <a:lstStyle/>
              <a:p>
                <a:r>
                  <a:rPr lang="ja-JP" altLang="en-US" sz="3600">
                    <a:solidFill>
                      <a:srgbClr val="0179D7"/>
                    </a:solidFill>
                    <a:latin typeface="+mj-ea"/>
                  </a:rPr>
                  <a:t>✔️</a:t>
                </a:r>
                <a:endParaRPr lang="en-US" sz="8000" dirty="0">
                  <a:solidFill>
                    <a:srgbClr val="0179D7"/>
                  </a:solidFill>
                </a:endParaRPr>
              </a:p>
            </p:txBody>
          </p:sp>
        </p:grpSp>
      </p:grpSp>
    </p:spTree>
    <p:extLst>
      <p:ext uri="{BB962C8B-B14F-4D97-AF65-F5344CB8AC3E}">
        <p14:creationId xmlns:p14="http://schemas.microsoft.com/office/powerpoint/2010/main" val="21499084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3F0DA34-DC0B-40DE-95B2-CD2A5561B88C}"/>
              </a:ext>
            </a:extLst>
          </p:cNvPr>
          <p:cNvSpPr>
            <a:spLocks noGrp="1"/>
          </p:cNvSpPr>
          <p:nvPr>
            <p:ph type="title"/>
          </p:nvPr>
        </p:nvSpPr>
        <p:spPr/>
        <p:txBody>
          <a:bodyPr/>
          <a:lstStyle/>
          <a:p>
            <a:r>
              <a:rPr lang="en-US" altLang="ja-JP" dirty="0"/>
              <a:t>Functions </a:t>
            </a:r>
            <a:r>
              <a:rPr lang="ja-JP" altLang="en-US" dirty="0"/>
              <a:t>プログラミングモデル </a:t>
            </a:r>
            <a:r>
              <a:rPr lang="en-US" altLang="ja-JP" dirty="0"/>
              <a:t>- C#</a:t>
            </a:r>
            <a:endParaRPr kumimoji="1" lang="ja-JP" altLang="en-US" dirty="0"/>
          </a:p>
        </p:txBody>
      </p:sp>
      <p:pic>
        <p:nvPicPr>
          <p:cNvPr id="29" name="Picture 16">
            <a:extLst>
              <a:ext uri="{FF2B5EF4-FFF2-40B4-BE49-F238E27FC236}">
                <a16:creationId xmlns:a16="http://schemas.microsoft.com/office/drawing/2014/main" id="{63BA9B70-6C1A-4585-BEF6-69E267F7F9D4}"/>
              </a:ext>
            </a:extLst>
          </p:cNvPr>
          <p:cNvPicPr>
            <a:picLocks noChangeAspect="1"/>
          </p:cNvPicPr>
          <p:nvPr/>
        </p:nvPicPr>
        <p:blipFill>
          <a:blip r:embed="rId2"/>
          <a:stretch>
            <a:fillRect/>
          </a:stretch>
        </p:blipFill>
        <p:spPr>
          <a:xfrm>
            <a:off x="438150" y="2101641"/>
            <a:ext cx="11791950" cy="2365870"/>
          </a:xfrm>
          <a:prstGeom prst="rect">
            <a:avLst/>
          </a:prstGeom>
        </p:spPr>
      </p:pic>
      <p:sp>
        <p:nvSpPr>
          <p:cNvPr id="30" name="TextBox 20">
            <a:extLst>
              <a:ext uri="{FF2B5EF4-FFF2-40B4-BE49-F238E27FC236}">
                <a16:creationId xmlns:a16="http://schemas.microsoft.com/office/drawing/2014/main" id="{2A959C1E-33D3-4325-BF7A-F28A3A13E183}"/>
              </a:ext>
            </a:extLst>
          </p:cNvPr>
          <p:cNvSpPr txBox="1"/>
          <p:nvPr/>
        </p:nvSpPr>
        <p:spPr>
          <a:xfrm>
            <a:off x="4186378" y="1402410"/>
            <a:ext cx="1276069" cy="286232"/>
          </a:xfrm>
          <a:prstGeom prst="rect">
            <a:avLst/>
          </a:prstGeom>
          <a:solidFill>
            <a:srgbClr val="0078D7"/>
          </a:solidFill>
          <a:ln>
            <a:noFill/>
          </a:ln>
          <a:effectLst/>
        </p:spPr>
        <p:txBody>
          <a:bodyPr wrap="squar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Trigger (data)</a:t>
            </a:r>
          </a:p>
        </p:txBody>
      </p:sp>
      <p:sp>
        <p:nvSpPr>
          <p:cNvPr id="31" name="TextBox 25">
            <a:extLst>
              <a:ext uri="{FF2B5EF4-FFF2-40B4-BE49-F238E27FC236}">
                <a16:creationId xmlns:a16="http://schemas.microsoft.com/office/drawing/2014/main" id="{E4BAE980-0ACD-43B5-9CB4-6BF311D4392D}"/>
              </a:ext>
            </a:extLst>
          </p:cNvPr>
          <p:cNvSpPr txBox="1"/>
          <p:nvPr/>
        </p:nvSpPr>
        <p:spPr>
          <a:xfrm>
            <a:off x="6637506" y="1402410"/>
            <a:ext cx="617477"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Input</a:t>
            </a:r>
          </a:p>
        </p:txBody>
      </p:sp>
      <p:sp>
        <p:nvSpPr>
          <p:cNvPr id="32" name="TextBox 28">
            <a:extLst>
              <a:ext uri="{FF2B5EF4-FFF2-40B4-BE49-F238E27FC236}">
                <a16:creationId xmlns:a16="http://schemas.microsoft.com/office/drawing/2014/main" id="{8C198D63-5E4C-4F2B-8923-369FAB2560A4}"/>
              </a:ext>
            </a:extLst>
          </p:cNvPr>
          <p:cNvSpPr txBox="1"/>
          <p:nvPr/>
        </p:nvSpPr>
        <p:spPr>
          <a:xfrm>
            <a:off x="9833799" y="1402410"/>
            <a:ext cx="617477"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Input</a:t>
            </a:r>
          </a:p>
        </p:txBody>
      </p:sp>
      <p:sp>
        <p:nvSpPr>
          <p:cNvPr id="33" name="TextBox 35">
            <a:extLst>
              <a:ext uri="{FF2B5EF4-FFF2-40B4-BE49-F238E27FC236}">
                <a16:creationId xmlns:a16="http://schemas.microsoft.com/office/drawing/2014/main" id="{FC6779FE-411F-42B3-A594-9BAE1E7D2B83}"/>
              </a:ext>
            </a:extLst>
          </p:cNvPr>
          <p:cNvSpPr txBox="1"/>
          <p:nvPr/>
        </p:nvSpPr>
        <p:spPr>
          <a:xfrm>
            <a:off x="5939708" y="2516717"/>
            <a:ext cx="607860"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Code</a:t>
            </a:r>
          </a:p>
        </p:txBody>
      </p:sp>
      <p:sp>
        <p:nvSpPr>
          <p:cNvPr id="34" name="TextBox 36">
            <a:extLst>
              <a:ext uri="{FF2B5EF4-FFF2-40B4-BE49-F238E27FC236}">
                <a16:creationId xmlns:a16="http://schemas.microsoft.com/office/drawing/2014/main" id="{ABAC6BA0-996D-43F3-9EAE-1E201F30675B}"/>
              </a:ext>
            </a:extLst>
          </p:cNvPr>
          <p:cNvSpPr txBox="1"/>
          <p:nvPr/>
        </p:nvSpPr>
        <p:spPr>
          <a:xfrm>
            <a:off x="728193" y="4708708"/>
            <a:ext cx="764953"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Output</a:t>
            </a:r>
          </a:p>
        </p:txBody>
      </p:sp>
      <p:sp>
        <p:nvSpPr>
          <p:cNvPr id="35" name="TextBox 37">
            <a:extLst>
              <a:ext uri="{FF2B5EF4-FFF2-40B4-BE49-F238E27FC236}">
                <a16:creationId xmlns:a16="http://schemas.microsoft.com/office/drawing/2014/main" id="{49D97611-CBE1-4241-B3DB-D5BBDB40C226}"/>
              </a:ext>
            </a:extLst>
          </p:cNvPr>
          <p:cNvSpPr txBox="1"/>
          <p:nvPr/>
        </p:nvSpPr>
        <p:spPr>
          <a:xfrm>
            <a:off x="2419738" y="1404610"/>
            <a:ext cx="764953"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Output</a:t>
            </a:r>
          </a:p>
        </p:txBody>
      </p:sp>
      <p:sp>
        <p:nvSpPr>
          <p:cNvPr id="36" name="TextBox 51">
            <a:extLst>
              <a:ext uri="{FF2B5EF4-FFF2-40B4-BE49-F238E27FC236}">
                <a16:creationId xmlns:a16="http://schemas.microsoft.com/office/drawing/2014/main" id="{EDA08317-EC9B-41A5-8471-8E9493C8CDB5}"/>
              </a:ext>
            </a:extLst>
          </p:cNvPr>
          <p:cNvSpPr txBox="1"/>
          <p:nvPr/>
        </p:nvSpPr>
        <p:spPr>
          <a:xfrm>
            <a:off x="11077606" y="1402410"/>
            <a:ext cx="617477"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Input</a:t>
            </a:r>
          </a:p>
        </p:txBody>
      </p:sp>
      <p:pic>
        <p:nvPicPr>
          <p:cNvPr id="37" name="Picture 52">
            <a:extLst>
              <a:ext uri="{FF2B5EF4-FFF2-40B4-BE49-F238E27FC236}">
                <a16:creationId xmlns:a16="http://schemas.microsoft.com/office/drawing/2014/main" id="{C5743365-E527-4C35-9DE0-4917676C4950}"/>
              </a:ext>
            </a:extLst>
          </p:cNvPr>
          <p:cNvPicPr>
            <a:picLocks noChangeAspect="1"/>
          </p:cNvPicPr>
          <p:nvPr/>
        </p:nvPicPr>
        <p:blipFill>
          <a:blip r:embed="rId3"/>
          <a:stretch>
            <a:fillRect/>
          </a:stretch>
        </p:blipFill>
        <p:spPr>
          <a:xfrm>
            <a:off x="7717653" y="2832736"/>
            <a:ext cx="4420207" cy="3881158"/>
          </a:xfrm>
          <a:prstGeom prst="rect">
            <a:avLst/>
          </a:prstGeom>
        </p:spPr>
      </p:pic>
      <p:sp>
        <p:nvSpPr>
          <p:cNvPr id="38" name="Rectangle 4">
            <a:extLst>
              <a:ext uri="{FF2B5EF4-FFF2-40B4-BE49-F238E27FC236}">
                <a16:creationId xmlns:a16="http://schemas.microsoft.com/office/drawing/2014/main" id="{0FD296C6-2A4D-4C21-B311-9C27363DF297}"/>
              </a:ext>
            </a:extLst>
          </p:cNvPr>
          <p:cNvSpPr/>
          <p:nvPr/>
        </p:nvSpPr>
        <p:spPr bwMode="auto">
          <a:xfrm>
            <a:off x="1866901" y="2125663"/>
            <a:ext cx="1874520"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39" name="Rectangle 55">
            <a:extLst>
              <a:ext uri="{FF2B5EF4-FFF2-40B4-BE49-F238E27FC236}">
                <a16:creationId xmlns:a16="http://schemas.microsoft.com/office/drawing/2014/main" id="{4161444B-122D-4DF2-AEDD-015F5CDC8A92}"/>
              </a:ext>
            </a:extLst>
          </p:cNvPr>
          <p:cNvSpPr/>
          <p:nvPr/>
        </p:nvSpPr>
        <p:spPr bwMode="auto">
          <a:xfrm>
            <a:off x="3971925" y="2125663"/>
            <a:ext cx="1704975"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0" name="Rectangle 56">
            <a:extLst>
              <a:ext uri="{FF2B5EF4-FFF2-40B4-BE49-F238E27FC236}">
                <a16:creationId xmlns:a16="http://schemas.microsoft.com/office/drawing/2014/main" id="{41A93782-1D69-4475-B7A8-58F4DA9C85FF}"/>
              </a:ext>
            </a:extLst>
          </p:cNvPr>
          <p:cNvSpPr/>
          <p:nvPr/>
        </p:nvSpPr>
        <p:spPr bwMode="auto">
          <a:xfrm>
            <a:off x="5748338" y="2125663"/>
            <a:ext cx="2395813"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1" name="Rectangle 57">
            <a:extLst>
              <a:ext uri="{FF2B5EF4-FFF2-40B4-BE49-F238E27FC236}">
                <a16:creationId xmlns:a16="http://schemas.microsoft.com/office/drawing/2014/main" id="{3D9DE94A-D170-449E-A8DC-31D0800DA75B}"/>
              </a:ext>
            </a:extLst>
          </p:cNvPr>
          <p:cNvSpPr/>
          <p:nvPr/>
        </p:nvSpPr>
        <p:spPr bwMode="auto">
          <a:xfrm>
            <a:off x="9571038" y="2125663"/>
            <a:ext cx="1142999"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2" name="Rectangle 58">
            <a:extLst>
              <a:ext uri="{FF2B5EF4-FFF2-40B4-BE49-F238E27FC236}">
                <a16:creationId xmlns:a16="http://schemas.microsoft.com/office/drawing/2014/main" id="{C42F8908-7C6B-4646-BEB7-799176A74E96}"/>
              </a:ext>
            </a:extLst>
          </p:cNvPr>
          <p:cNvSpPr/>
          <p:nvPr/>
        </p:nvSpPr>
        <p:spPr bwMode="auto">
          <a:xfrm>
            <a:off x="10793413" y="2125663"/>
            <a:ext cx="1185862"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3" name="Rectangle 59">
            <a:extLst>
              <a:ext uri="{FF2B5EF4-FFF2-40B4-BE49-F238E27FC236}">
                <a16:creationId xmlns:a16="http://schemas.microsoft.com/office/drawing/2014/main" id="{E9AA21E7-0D69-4F97-BA86-8AFBD4E7441C}"/>
              </a:ext>
            </a:extLst>
          </p:cNvPr>
          <p:cNvSpPr/>
          <p:nvPr/>
        </p:nvSpPr>
        <p:spPr bwMode="auto">
          <a:xfrm>
            <a:off x="5362576" y="3247345"/>
            <a:ext cx="1762124"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4" name="Rectangle 60">
            <a:extLst>
              <a:ext uri="{FF2B5EF4-FFF2-40B4-BE49-F238E27FC236}">
                <a16:creationId xmlns:a16="http://schemas.microsoft.com/office/drawing/2014/main" id="{44749E24-2170-47B2-A146-CC5EECB4E231}"/>
              </a:ext>
            </a:extLst>
          </p:cNvPr>
          <p:cNvSpPr/>
          <p:nvPr/>
        </p:nvSpPr>
        <p:spPr bwMode="auto">
          <a:xfrm>
            <a:off x="676276" y="4037920"/>
            <a:ext cx="866774"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45" name="Rectangle 61">
            <a:extLst>
              <a:ext uri="{FF2B5EF4-FFF2-40B4-BE49-F238E27FC236}">
                <a16:creationId xmlns:a16="http://schemas.microsoft.com/office/drawing/2014/main" id="{B1552849-17D4-426C-BD68-DF3FF237900A}"/>
              </a:ext>
            </a:extLst>
          </p:cNvPr>
          <p:cNvSpPr/>
          <p:nvPr/>
        </p:nvSpPr>
        <p:spPr bwMode="auto">
          <a:xfrm>
            <a:off x="2865121" y="2596198"/>
            <a:ext cx="800099" cy="236537"/>
          </a:xfrm>
          <a:prstGeom prst="rect">
            <a:avLst/>
          </a:prstGeom>
          <a:no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cxnSp>
        <p:nvCxnSpPr>
          <p:cNvPr id="46" name="Straight Connector 6">
            <a:extLst>
              <a:ext uri="{FF2B5EF4-FFF2-40B4-BE49-F238E27FC236}">
                <a16:creationId xmlns:a16="http://schemas.microsoft.com/office/drawing/2014/main" id="{C1BC4822-F8E1-4BE3-B929-FBEAEC5A51A0}"/>
              </a:ext>
            </a:extLst>
          </p:cNvPr>
          <p:cNvCxnSpPr/>
          <p:nvPr/>
        </p:nvCxnSpPr>
        <p:spPr>
          <a:xfrm flipV="1">
            <a:off x="2804161" y="1690842"/>
            <a:ext cx="0" cy="434820"/>
          </a:xfrm>
          <a:prstGeom prst="line">
            <a:avLst/>
          </a:prstGeom>
          <a:noFill/>
          <a:ln w="19050" cap="flat" cmpd="sng" algn="ctr">
            <a:solidFill>
              <a:schemeClr val="bg2"/>
            </a:solidFill>
            <a:prstDash val="solid"/>
            <a:headEnd type="none"/>
            <a:tailEnd type="oval"/>
          </a:ln>
          <a:effectLst/>
        </p:spPr>
      </p:cxnSp>
      <p:cxnSp>
        <p:nvCxnSpPr>
          <p:cNvPr id="47" name="Straight Connector 62">
            <a:extLst>
              <a:ext uri="{FF2B5EF4-FFF2-40B4-BE49-F238E27FC236}">
                <a16:creationId xmlns:a16="http://schemas.microsoft.com/office/drawing/2014/main" id="{D46B404D-3717-4CE5-B183-F94F1DD65C49}"/>
              </a:ext>
            </a:extLst>
          </p:cNvPr>
          <p:cNvCxnSpPr/>
          <p:nvPr/>
        </p:nvCxnSpPr>
        <p:spPr>
          <a:xfrm flipV="1">
            <a:off x="4824412" y="1690842"/>
            <a:ext cx="0" cy="434820"/>
          </a:xfrm>
          <a:prstGeom prst="line">
            <a:avLst/>
          </a:prstGeom>
          <a:noFill/>
          <a:ln w="19050" cap="flat" cmpd="sng" algn="ctr">
            <a:solidFill>
              <a:schemeClr val="bg2"/>
            </a:solidFill>
            <a:prstDash val="solid"/>
            <a:headEnd type="none"/>
            <a:tailEnd type="oval"/>
          </a:ln>
          <a:effectLst/>
        </p:spPr>
      </p:cxnSp>
      <p:cxnSp>
        <p:nvCxnSpPr>
          <p:cNvPr id="48" name="Straight Connector 63">
            <a:extLst>
              <a:ext uri="{FF2B5EF4-FFF2-40B4-BE49-F238E27FC236}">
                <a16:creationId xmlns:a16="http://schemas.microsoft.com/office/drawing/2014/main" id="{9C497A64-6D05-4D03-BA88-ED447068ADE4}"/>
              </a:ext>
            </a:extLst>
          </p:cNvPr>
          <p:cNvCxnSpPr/>
          <p:nvPr/>
        </p:nvCxnSpPr>
        <p:spPr>
          <a:xfrm flipV="1">
            <a:off x="6946244" y="1690842"/>
            <a:ext cx="0" cy="434820"/>
          </a:xfrm>
          <a:prstGeom prst="line">
            <a:avLst/>
          </a:prstGeom>
          <a:noFill/>
          <a:ln w="19050" cap="flat" cmpd="sng" algn="ctr">
            <a:solidFill>
              <a:schemeClr val="bg2"/>
            </a:solidFill>
            <a:prstDash val="solid"/>
            <a:headEnd type="none"/>
            <a:tailEnd type="oval"/>
          </a:ln>
          <a:effectLst/>
        </p:spPr>
      </p:cxnSp>
      <p:cxnSp>
        <p:nvCxnSpPr>
          <p:cNvPr id="49" name="Straight Connector 64">
            <a:extLst>
              <a:ext uri="{FF2B5EF4-FFF2-40B4-BE49-F238E27FC236}">
                <a16:creationId xmlns:a16="http://schemas.microsoft.com/office/drawing/2014/main" id="{2CBF7F74-C60B-4515-B205-E0428DC1AEC4}"/>
              </a:ext>
            </a:extLst>
          </p:cNvPr>
          <p:cNvCxnSpPr/>
          <p:nvPr/>
        </p:nvCxnSpPr>
        <p:spPr>
          <a:xfrm flipV="1">
            <a:off x="10142537" y="1690842"/>
            <a:ext cx="0" cy="434820"/>
          </a:xfrm>
          <a:prstGeom prst="line">
            <a:avLst/>
          </a:prstGeom>
          <a:noFill/>
          <a:ln w="19050" cap="flat" cmpd="sng" algn="ctr">
            <a:solidFill>
              <a:schemeClr val="bg2"/>
            </a:solidFill>
            <a:prstDash val="solid"/>
            <a:headEnd type="none"/>
            <a:tailEnd type="oval"/>
          </a:ln>
          <a:effectLst/>
        </p:spPr>
      </p:cxnSp>
      <p:cxnSp>
        <p:nvCxnSpPr>
          <p:cNvPr id="50" name="Straight Connector 65">
            <a:extLst>
              <a:ext uri="{FF2B5EF4-FFF2-40B4-BE49-F238E27FC236}">
                <a16:creationId xmlns:a16="http://schemas.microsoft.com/office/drawing/2014/main" id="{D726840E-91B2-43EF-868D-C5F0F649C245}"/>
              </a:ext>
            </a:extLst>
          </p:cNvPr>
          <p:cNvCxnSpPr/>
          <p:nvPr/>
        </p:nvCxnSpPr>
        <p:spPr>
          <a:xfrm flipV="1">
            <a:off x="11386344" y="1690842"/>
            <a:ext cx="0" cy="434820"/>
          </a:xfrm>
          <a:prstGeom prst="line">
            <a:avLst/>
          </a:prstGeom>
          <a:noFill/>
          <a:ln w="19050" cap="flat" cmpd="sng" algn="ctr">
            <a:solidFill>
              <a:schemeClr val="bg2"/>
            </a:solidFill>
            <a:prstDash val="solid"/>
            <a:headEnd type="none"/>
            <a:tailEnd type="oval"/>
          </a:ln>
          <a:effectLst/>
        </p:spPr>
      </p:cxnSp>
      <p:cxnSp>
        <p:nvCxnSpPr>
          <p:cNvPr id="51" name="Straight Connector 66">
            <a:extLst>
              <a:ext uri="{FF2B5EF4-FFF2-40B4-BE49-F238E27FC236}">
                <a16:creationId xmlns:a16="http://schemas.microsoft.com/office/drawing/2014/main" id="{CD31A583-56E0-4D39-B301-F51BED8E5432}"/>
              </a:ext>
            </a:extLst>
          </p:cNvPr>
          <p:cNvCxnSpPr/>
          <p:nvPr/>
        </p:nvCxnSpPr>
        <p:spPr>
          <a:xfrm flipV="1">
            <a:off x="6243638" y="2808125"/>
            <a:ext cx="0" cy="434820"/>
          </a:xfrm>
          <a:prstGeom prst="line">
            <a:avLst/>
          </a:prstGeom>
          <a:noFill/>
          <a:ln w="19050" cap="flat" cmpd="sng" algn="ctr">
            <a:solidFill>
              <a:schemeClr val="bg2"/>
            </a:solidFill>
            <a:prstDash val="solid"/>
            <a:headEnd type="none"/>
            <a:tailEnd type="oval"/>
          </a:ln>
          <a:effectLst/>
        </p:spPr>
      </p:cxnSp>
      <p:cxnSp>
        <p:nvCxnSpPr>
          <p:cNvPr id="52" name="Straight Connector 67">
            <a:extLst>
              <a:ext uri="{FF2B5EF4-FFF2-40B4-BE49-F238E27FC236}">
                <a16:creationId xmlns:a16="http://schemas.microsoft.com/office/drawing/2014/main" id="{C6F3F381-38FD-40FC-BFAB-2664ACF9BCAB}"/>
              </a:ext>
            </a:extLst>
          </p:cNvPr>
          <p:cNvCxnSpPr/>
          <p:nvPr/>
        </p:nvCxnSpPr>
        <p:spPr>
          <a:xfrm flipV="1">
            <a:off x="1109663" y="4274457"/>
            <a:ext cx="0" cy="434820"/>
          </a:xfrm>
          <a:prstGeom prst="line">
            <a:avLst/>
          </a:prstGeom>
          <a:noFill/>
          <a:ln w="19050" cap="flat" cmpd="sng" algn="ctr">
            <a:solidFill>
              <a:schemeClr val="bg2"/>
            </a:solidFill>
            <a:prstDash val="solid"/>
            <a:headEnd type="none"/>
            <a:tailEnd type="oval"/>
          </a:ln>
          <a:effectLst/>
        </p:spPr>
      </p:cxnSp>
      <p:sp>
        <p:nvSpPr>
          <p:cNvPr id="53" name="Rectangle 26">
            <a:extLst>
              <a:ext uri="{FF2B5EF4-FFF2-40B4-BE49-F238E27FC236}">
                <a16:creationId xmlns:a16="http://schemas.microsoft.com/office/drawing/2014/main" id="{78319B78-56CF-4CA7-A731-5C31B0233FEB}"/>
              </a:ext>
            </a:extLst>
          </p:cNvPr>
          <p:cNvSpPr/>
          <p:nvPr/>
        </p:nvSpPr>
        <p:spPr bwMode="auto">
          <a:xfrm>
            <a:off x="5748338" y="2125663"/>
            <a:ext cx="2395813" cy="236537"/>
          </a:xfrm>
          <a:prstGeom prst="rect">
            <a:avLst/>
          </a:prstGeom>
          <a:no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Tree>
    <p:extLst>
      <p:ext uri="{BB962C8B-B14F-4D97-AF65-F5344CB8AC3E}">
        <p14:creationId xmlns:p14="http://schemas.microsoft.com/office/powerpoint/2010/main" val="28504269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92F7F9D-CAB3-411B-905B-2F37B5A91DBE}"/>
              </a:ext>
            </a:extLst>
          </p:cNvPr>
          <p:cNvSpPr>
            <a:spLocks noGrp="1"/>
          </p:cNvSpPr>
          <p:nvPr>
            <p:ph type="title"/>
          </p:nvPr>
        </p:nvSpPr>
        <p:spPr/>
        <p:txBody>
          <a:bodyPr/>
          <a:lstStyle/>
          <a:p>
            <a:r>
              <a:rPr lang="en-US" altLang="ja-JP" dirty="0"/>
              <a:t>Functions </a:t>
            </a:r>
            <a:r>
              <a:rPr lang="ja-JP" altLang="en-US" dirty="0"/>
              <a:t>プログラミングモデル </a:t>
            </a:r>
            <a:r>
              <a:rPr lang="en-US" altLang="ja-JP" dirty="0"/>
              <a:t>– Node.js</a:t>
            </a:r>
            <a:endParaRPr kumimoji="1" lang="ja-JP" altLang="en-US" dirty="0"/>
          </a:p>
        </p:txBody>
      </p:sp>
      <p:pic>
        <p:nvPicPr>
          <p:cNvPr id="17" name="Picture 8">
            <a:extLst>
              <a:ext uri="{FF2B5EF4-FFF2-40B4-BE49-F238E27FC236}">
                <a16:creationId xmlns:a16="http://schemas.microsoft.com/office/drawing/2014/main" id="{E6EA2E0A-EF6B-4144-BE48-4A7F0580A3F0}"/>
              </a:ext>
            </a:extLst>
          </p:cNvPr>
          <p:cNvPicPr>
            <a:picLocks noChangeAspect="1"/>
          </p:cNvPicPr>
          <p:nvPr/>
        </p:nvPicPr>
        <p:blipFill>
          <a:blip r:embed="rId2"/>
          <a:stretch>
            <a:fillRect/>
          </a:stretch>
        </p:blipFill>
        <p:spPr>
          <a:xfrm>
            <a:off x="290150" y="2143949"/>
            <a:ext cx="7743825" cy="3314700"/>
          </a:xfrm>
          <a:prstGeom prst="rect">
            <a:avLst/>
          </a:prstGeom>
        </p:spPr>
      </p:pic>
      <p:sp>
        <p:nvSpPr>
          <p:cNvPr id="18" name="TextBox 20">
            <a:extLst>
              <a:ext uri="{FF2B5EF4-FFF2-40B4-BE49-F238E27FC236}">
                <a16:creationId xmlns:a16="http://schemas.microsoft.com/office/drawing/2014/main" id="{992D795C-BB16-484D-B3AA-5E63A308D8AC}"/>
              </a:ext>
            </a:extLst>
          </p:cNvPr>
          <p:cNvSpPr txBox="1"/>
          <p:nvPr/>
        </p:nvSpPr>
        <p:spPr>
          <a:xfrm>
            <a:off x="3189568" y="1396633"/>
            <a:ext cx="1276069" cy="286232"/>
          </a:xfrm>
          <a:prstGeom prst="rect">
            <a:avLst/>
          </a:prstGeom>
          <a:solidFill>
            <a:srgbClr val="0078D7"/>
          </a:solidFill>
          <a:ln>
            <a:noFill/>
          </a:ln>
          <a:effectLst/>
        </p:spPr>
        <p:txBody>
          <a:bodyPr wrap="squar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Trigger (data)</a:t>
            </a:r>
          </a:p>
        </p:txBody>
      </p:sp>
      <p:sp>
        <p:nvSpPr>
          <p:cNvPr id="19" name="TextBox 25">
            <a:extLst>
              <a:ext uri="{FF2B5EF4-FFF2-40B4-BE49-F238E27FC236}">
                <a16:creationId xmlns:a16="http://schemas.microsoft.com/office/drawing/2014/main" id="{142604A9-7EF1-4CF6-8ACA-394AF04B380F}"/>
              </a:ext>
            </a:extLst>
          </p:cNvPr>
          <p:cNvSpPr txBox="1"/>
          <p:nvPr/>
        </p:nvSpPr>
        <p:spPr>
          <a:xfrm>
            <a:off x="2476560" y="1402410"/>
            <a:ext cx="617477"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Input</a:t>
            </a:r>
          </a:p>
        </p:txBody>
      </p:sp>
      <p:sp>
        <p:nvSpPr>
          <p:cNvPr id="20" name="TextBox 36">
            <a:extLst>
              <a:ext uri="{FF2B5EF4-FFF2-40B4-BE49-F238E27FC236}">
                <a16:creationId xmlns:a16="http://schemas.microsoft.com/office/drawing/2014/main" id="{FD25DF29-AD4C-4293-8DDE-AE2B31C04BC2}"/>
              </a:ext>
            </a:extLst>
          </p:cNvPr>
          <p:cNvSpPr txBox="1"/>
          <p:nvPr/>
        </p:nvSpPr>
        <p:spPr>
          <a:xfrm>
            <a:off x="1567084" y="4625250"/>
            <a:ext cx="764953" cy="286232"/>
          </a:xfrm>
          <a:prstGeom prst="rect">
            <a:avLst/>
          </a:prstGeom>
          <a:solidFill>
            <a:srgbClr val="0078D7"/>
          </a:solidFill>
          <a:ln>
            <a:noFill/>
          </a:ln>
          <a:effectLst/>
        </p:spPr>
        <p:txBody>
          <a:bodyPr wrap="none" rtlCol="0">
            <a:spAutoFit/>
          </a:bodyPr>
          <a:lstStyle/>
          <a:p>
            <a:pPr marL="0" marR="0" lvl="0" indent="0" algn="ctr" defTabSz="932597"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16200000" scaled="1"/>
                </a:gradFill>
                <a:effectLst/>
                <a:uLnTx/>
                <a:uFillTx/>
                <a:latin typeface="+mn-ea"/>
                <a:cs typeface="Segoe UI Semibold" panose="020B0702040204020203" pitchFamily="34" charset="0"/>
              </a:rPr>
              <a:t>Output</a:t>
            </a:r>
          </a:p>
        </p:txBody>
      </p:sp>
      <p:sp>
        <p:nvSpPr>
          <p:cNvPr id="21" name="Rectangle 55">
            <a:extLst>
              <a:ext uri="{FF2B5EF4-FFF2-40B4-BE49-F238E27FC236}">
                <a16:creationId xmlns:a16="http://schemas.microsoft.com/office/drawing/2014/main" id="{655A5627-97A4-465C-9C79-A820350826FE}"/>
              </a:ext>
            </a:extLst>
          </p:cNvPr>
          <p:cNvSpPr/>
          <p:nvPr/>
        </p:nvSpPr>
        <p:spPr bwMode="auto">
          <a:xfrm>
            <a:off x="3489966" y="2123463"/>
            <a:ext cx="410521" cy="198281"/>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2" name="Rectangle 56">
            <a:extLst>
              <a:ext uri="{FF2B5EF4-FFF2-40B4-BE49-F238E27FC236}">
                <a16:creationId xmlns:a16="http://schemas.microsoft.com/office/drawing/2014/main" id="{DA2AE39C-0035-430D-A315-8074ECE65C6B}"/>
              </a:ext>
            </a:extLst>
          </p:cNvPr>
          <p:cNvSpPr/>
          <p:nvPr/>
        </p:nvSpPr>
        <p:spPr bwMode="auto">
          <a:xfrm>
            <a:off x="2636836" y="2132006"/>
            <a:ext cx="756623" cy="189738"/>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3" name="Rectangle 60">
            <a:extLst>
              <a:ext uri="{FF2B5EF4-FFF2-40B4-BE49-F238E27FC236}">
                <a16:creationId xmlns:a16="http://schemas.microsoft.com/office/drawing/2014/main" id="{2B39EB35-F95F-43BA-B22A-A9472180CDDB}"/>
              </a:ext>
            </a:extLst>
          </p:cNvPr>
          <p:cNvSpPr/>
          <p:nvPr/>
        </p:nvSpPr>
        <p:spPr bwMode="auto">
          <a:xfrm>
            <a:off x="1798637" y="3954462"/>
            <a:ext cx="333374" cy="236537"/>
          </a:xfrm>
          <a:prstGeom prst="rect">
            <a:avLst/>
          </a:prstGeom>
          <a:noFill/>
          <a:ln w="19050" cap="flat" cmpd="sng" algn="ctr">
            <a:solidFill>
              <a:srgbClr val="EAEA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24" name="Rectangle 61">
            <a:extLst>
              <a:ext uri="{FF2B5EF4-FFF2-40B4-BE49-F238E27FC236}">
                <a16:creationId xmlns:a16="http://schemas.microsoft.com/office/drawing/2014/main" id="{8579879C-F930-430D-9046-509E41147B23}"/>
              </a:ext>
            </a:extLst>
          </p:cNvPr>
          <p:cNvSpPr/>
          <p:nvPr/>
        </p:nvSpPr>
        <p:spPr bwMode="auto">
          <a:xfrm>
            <a:off x="4770437" y="3335393"/>
            <a:ext cx="800099" cy="236537"/>
          </a:xfrm>
          <a:prstGeom prst="rect">
            <a:avLst/>
          </a:prstGeom>
          <a:no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cxnSp>
        <p:nvCxnSpPr>
          <p:cNvPr id="25" name="Straight Connector 62">
            <a:extLst>
              <a:ext uri="{FF2B5EF4-FFF2-40B4-BE49-F238E27FC236}">
                <a16:creationId xmlns:a16="http://schemas.microsoft.com/office/drawing/2014/main" id="{39A19563-0788-41EA-8F68-F7A695C3FCB8}"/>
              </a:ext>
            </a:extLst>
          </p:cNvPr>
          <p:cNvCxnSpPr/>
          <p:nvPr/>
        </p:nvCxnSpPr>
        <p:spPr>
          <a:xfrm flipV="1">
            <a:off x="3827602" y="1685065"/>
            <a:ext cx="0" cy="434820"/>
          </a:xfrm>
          <a:prstGeom prst="line">
            <a:avLst/>
          </a:prstGeom>
          <a:noFill/>
          <a:ln w="19050" cap="flat" cmpd="sng" algn="ctr">
            <a:solidFill>
              <a:schemeClr val="bg2"/>
            </a:solidFill>
            <a:prstDash val="solid"/>
            <a:headEnd type="none"/>
            <a:tailEnd type="oval"/>
          </a:ln>
          <a:effectLst/>
        </p:spPr>
      </p:cxnSp>
      <p:cxnSp>
        <p:nvCxnSpPr>
          <p:cNvPr id="26" name="Straight Connector 63">
            <a:extLst>
              <a:ext uri="{FF2B5EF4-FFF2-40B4-BE49-F238E27FC236}">
                <a16:creationId xmlns:a16="http://schemas.microsoft.com/office/drawing/2014/main" id="{5D758E2A-4BB9-452D-9AB1-EC4A5E0E479D}"/>
              </a:ext>
            </a:extLst>
          </p:cNvPr>
          <p:cNvCxnSpPr/>
          <p:nvPr/>
        </p:nvCxnSpPr>
        <p:spPr>
          <a:xfrm flipV="1">
            <a:off x="2785298" y="1690842"/>
            <a:ext cx="0" cy="434820"/>
          </a:xfrm>
          <a:prstGeom prst="line">
            <a:avLst/>
          </a:prstGeom>
          <a:noFill/>
          <a:ln w="19050" cap="flat" cmpd="sng" algn="ctr">
            <a:solidFill>
              <a:schemeClr val="bg2"/>
            </a:solidFill>
            <a:prstDash val="solid"/>
            <a:headEnd type="none"/>
            <a:tailEnd type="oval"/>
          </a:ln>
          <a:effectLst/>
        </p:spPr>
      </p:cxnSp>
      <p:cxnSp>
        <p:nvCxnSpPr>
          <p:cNvPr id="27" name="Straight Connector 67">
            <a:extLst>
              <a:ext uri="{FF2B5EF4-FFF2-40B4-BE49-F238E27FC236}">
                <a16:creationId xmlns:a16="http://schemas.microsoft.com/office/drawing/2014/main" id="{216CBAA8-589F-40A9-B67C-8EC410C9EDFA}"/>
              </a:ext>
            </a:extLst>
          </p:cNvPr>
          <p:cNvCxnSpPr/>
          <p:nvPr/>
        </p:nvCxnSpPr>
        <p:spPr>
          <a:xfrm flipV="1">
            <a:off x="1948554" y="4190999"/>
            <a:ext cx="0" cy="434820"/>
          </a:xfrm>
          <a:prstGeom prst="line">
            <a:avLst/>
          </a:prstGeom>
          <a:noFill/>
          <a:ln w="19050" cap="flat" cmpd="sng" algn="ctr">
            <a:solidFill>
              <a:schemeClr val="bg2"/>
            </a:solidFill>
            <a:prstDash val="solid"/>
            <a:headEnd type="none"/>
            <a:tailEnd type="oval"/>
          </a:ln>
          <a:effectLst/>
        </p:spPr>
      </p:cxnSp>
      <p:sp>
        <p:nvSpPr>
          <p:cNvPr id="28" name="Rectangle 26">
            <a:extLst>
              <a:ext uri="{FF2B5EF4-FFF2-40B4-BE49-F238E27FC236}">
                <a16:creationId xmlns:a16="http://schemas.microsoft.com/office/drawing/2014/main" id="{CF3E35F4-5327-4365-AD76-0959C61AC56C}"/>
              </a:ext>
            </a:extLst>
          </p:cNvPr>
          <p:cNvSpPr/>
          <p:nvPr/>
        </p:nvSpPr>
        <p:spPr bwMode="auto">
          <a:xfrm>
            <a:off x="2636836" y="2132006"/>
            <a:ext cx="756623" cy="189738"/>
          </a:xfrm>
          <a:prstGeom prst="rect">
            <a:avLst/>
          </a:prstGeom>
          <a:no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n-ea"/>
              <a:cs typeface="Segoe UI" pitchFamily="34" charset="0"/>
            </a:endParaRPr>
          </a:p>
        </p:txBody>
      </p:sp>
      <p:pic>
        <p:nvPicPr>
          <p:cNvPr id="29" name="Picture 7">
            <a:extLst>
              <a:ext uri="{FF2B5EF4-FFF2-40B4-BE49-F238E27FC236}">
                <a16:creationId xmlns:a16="http://schemas.microsoft.com/office/drawing/2014/main" id="{672DDCDF-EB9F-4897-A0BA-2B674C527308}"/>
              </a:ext>
            </a:extLst>
          </p:cNvPr>
          <p:cNvPicPr>
            <a:picLocks noChangeAspect="1"/>
          </p:cNvPicPr>
          <p:nvPr/>
        </p:nvPicPr>
        <p:blipFill>
          <a:blip r:embed="rId3"/>
          <a:stretch>
            <a:fillRect/>
          </a:stretch>
        </p:blipFill>
        <p:spPr>
          <a:xfrm>
            <a:off x="7728004" y="1682865"/>
            <a:ext cx="4785319" cy="4308905"/>
          </a:xfrm>
          <a:prstGeom prst="rect">
            <a:avLst/>
          </a:prstGeom>
        </p:spPr>
      </p:pic>
    </p:spTree>
    <p:extLst>
      <p:ext uri="{BB962C8B-B14F-4D97-AF65-F5344CB8AC3E}">
        <p14:creationId xmlns:p14="http://schemas.microsoft.com/office/powerpoint/2010/main" val="42504700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918690-8068-42FE-9CFB-B9C10BCEF2E0}"/>
              </a:ext>
            </a:extLst>
          </p:cNvPr>
          <p:cNvSpPr>
            <a:spLocks noGrp="1"/>
          </p:cNvSpPr>
          <p:nvPr>
            <p:ph type="title"/>
          </p:nvPr>
        </p:nvSpPr>
        <p:spPr/>
        <p:txBody>
          <a:bodyPr/>
          <a:lstStyle/>
          <a:p>
            <a:r>
              <a:rPr lang="en-US" altLang="ja-JP" dirty="0"/>
              <a:t>Functions </a:t>
            </a:r>
            <a:r>
              <a:rPr lang="ja-JP" altLang="en-US" dirty="0"/>
              <a:t>のシナリオ例</a:t>
            </a:r>
            <a:endParaRPr kumimoji="1" lang="ja-JP" altLang="en-US" dirty="0"/>
          </a:p>
        </p:txBody>
      </p:sp>
      <p:grpSp>
        <p:nvGrpSpPr>
          <p:cNvPr id="4" name="Group 821">
            <a:extLst>
              <a:ext uri="{FF2B5EF4-FFF2-40B4-BE49-F238E27FC236}">
                <a16:creationId xmlns:a16="http://schemas.microsoft.com/office/drawing/2014/main" id="{967EEE49-1BC6-42E9-88A4-B0BAA9A05FA7}"/>
              </a:ext>
            </a:extLst>
          </p:cNvPr>
          <p:cNvGrpSpPr/>
          <p:nvPr/>
        </p:nvGrpSpPr>
        <p:grpSpPr>
          <a:xfrm>
            <a:off x="6240722" y="3857302"/>
            <a:ext cx="5732657" cy="2276028"/>
            <a:chOff x="6240725" y="4238749"/>
            <a:chExt cx="5733470" cy="2276351"/>
          </a:xfrm>
        </p:grpSpPr>
        <p:sp>
          <p:nvSpPr>
            <p:cNvPr id="5" name="Rectangle 822">
              <a:extLst>
                <a:ext uri="{FF2B5EF4-FFF2-40B4-BE49-F238E27FC236}">
                  <a16:creationId xmlns:a16="http://schemas.microsoft.com/office/drawing/2014/main" id="{380F0347-0904-4EB8-B9B4-122D38463235}"/>
                </a:ext>
              </a:extLst>
            </p:cNvPr>
            <p:cNvSpPr/>
            <p:nvPr/>
          </p:nvSpPr>
          <p:spPr bwMode="auto">
            <a:xfrm>
              <a:off x="6240725" y="4238749"/>
              <a:ext cx="5733470" cy="2276351"/>
            </a:xfrm>
            <a:prstGeom prst="rect">
              <a:avLst/>
            </a:prstGeom>
            <a:solidFill>
              <a:srgbClr val="FFFFFF">
                <a:lumMod val="95000"/>
              </a:srgb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rPr>
                <a:t>リアルタイムなボットのメッセージング処理</a:t>
              </a:r>
              <a:endParaRPr kumimoji="0" 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endParaRPr>
            </a:p>
          </p:txBody>
        </p:sp>
        <p:sp>
          <p:nvSpPr>
            <p:cNvPr id="6" name="AutoShape 3">
              <a:extLst>
                <a:ext uri="{FF2B5EF4-FFF2-40B4-BE49-F238E27FC236}">
                  <a16:creationId xmlns:a16="http://schemas.microsoft.com/office/drawing/2014/main" id="{3B2A2199-F070-4121-BF55-8C98D6C3694D}"/>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 name="Freeform 28">
              <a:extLst>
                <a:ext uri="{FF2B5EF4-FFF2-40B4-BE49-F238E27FC236}">
                  <a16:creationId xmlns:a16="http://schemas.microsoft.com/office/drawing/2014/main" id="{77DD7636-B23D-48E1-BEAC-19D847473F2F}"/>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Meiryo" charset="-128"/>
                <a:ea typeface="Meiryo" charset="-128"/>
                <a:cs typeface="Meiryo" charset="-128"/>
              </a:endParaRPr>
            </a:p>
          </p:txBody>
        </p:sp>
        <p:sp>
          <p:nvSpPr>
            <p:cNvPr id="8" name="Rectangle 825">
              <a:extLst>
                <a:ext uri="{FF2B5EF4-FFF2-40B4-BE49-F238E27FC236}">
                  <a16:creationId xmlns:a16="http://schemas.microsoft.com/office/drawing/2014/main" id="{1E87F480-F0DF-488C-B87F-090151E752C0}"/>
                </a:ext>
              </a:extLst>
            </p:cNvPr>
            <p:cNvSpPr>
              <a:spLocks noChangeArrowheads="1"/>
            </p:cNvSpPr>
            <p:nvPr/>
          </p:nvSpPr>
          <p:spPr bwMode="auto">
            <a:xfrm>
              <a:off x="11102257" y="4785992"/>
              <a:ext cx="240484"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4"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eiryo" charset="-128"/>
                  <a:ea typeface="Meiryo" charset="-128"/>
                  <a:cs typeface="Meiryo" charset="-128"/>
                </a:rPr>
                <a:t>...</a:t>
              </a:r>
              <a:endParaRPr kumimoji="0" lang="en-US" altLang="en-US" sz="900" b="0" i="0" u="none" strike="noStrike" kern="0" cap="none" spc="0" normalizeH="0" baseline="0" noProof="0" dirty="0">
                <a:ln>
                  <a:noFill/>
                </a:ln>
                <a:solidFill>
                  <a:prstClr val="black"/>
                </a:solidFill>
                <a:effectLst/>
                <a:uLnTx/>
                <a:uFillTx/>
                <a:latin typeface="Meiryo" charset="-128"/>
                <a:ea typeface="Meiryo" charset="-128"/>
                <a:cs typeface="Meiryo" charset="-128"/>
              </a:endParaRPr>
            </a:p>
          </p:txBody>
        </p:sp>
        <p:grpSp>
          <p:nvGrpSpPr>
            <p:cNvPr id="9" name="Group 826">
              <a:extLst>
                <a:ext uri="{FF2B5EF4-FFF2-40B4-BE49-F238E27FC236}">
                  <a16:creationId xmlns:a16="http://schemas.microsoft.com/office/drawing/2014/main" id="{642AD96C-BF00-4282-A7CD-A379387DBA1F}"/>
                </a:ext>
              </a:extLst>
            </p:cNvPr>
            <p:cNvGrpSpPr/>
            <p:nvPr/>
          </p:nvGrpSpPr>
          <p:grpSpPr>
            <a:xfrm>
              <a:off x="8334186" y="5559256"/>
              <a:ext cx="575891" cy="307890"/>
              <a:chOff x="8255695" y="5678890"/>
              <a:chExt cx="325863" cy="174217"/>
            </a:xfrm>
          </p:grpSpPr>
          <p:sp>
            <p:nvSpPr>
              <p:cNvPr id="58" name="Freeform 30">
                <a:extLst>
                  <a:ext uri="{FF2B5EF4-FFF2-40B4-BE49-F238E27FC236}">
                    <a16:creationId xmlns:a16="http://schemas.microsoft.com/office/drawing/2014/main" id="{FC5DE92E-CD6C-4742-AB5A-C1767B1FD9FA}"/>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E6E6E6"/>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9" name="Freeform 31">
                <a:extLst>
                  <a:ext uri="{FF2B5EF4-FFF2-40B4-BE49-F238E27FC236}">
                    <a16:creationId xmlns:a16="http://schemas.microsoft.com/office/drawing/2014/main" id="{3F084827-6811-4D7C-B5FA-0D33E986F145}"/>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E6E6E6"/>
                      </a:gs>
                      <a:gs pos="100000">
                        <a:srgbClr val="E6E6E6"/>
                      </a:gs>
                    </a:gsLst>
                    <a:lin ang="5400000" scaled="0"/>
                  </a:gradFill>
                  <a:effectLst/>
                  <a:uLnTx/>
                  <a:uFillTx/>
                  <a:latin typeface="Meiryo" charset="-128"/>
                  <a:ea typeface="Meiryo" charset="-128"/>
                  <a:cs typeface="Meiryo" charset="-128"/>
                </a:endParaRPr>
              </a:p>
            </p:txBody>
          </p:sp>
          <p:sp>
            <p:nvSpPr>
              <p:cNvPr id="60" name="Freeform 32">
                <a:extLst>
                  <a:ext uri="{FF2B5EF4-FFF2-40B4-BE49-F238E27FC236}">
                    <a16:creationId xmlns:a16="http://schemas.microsoft.com/office/drawing/2014/main" id="{6C9D98D6-565C-4FE7-8B0F-E8B0406026F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E6E6E6"/>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10" name="Rectangle 47">
              <a:extLst>
                <a:ext uri="{FF2B5EF4-FFF2-40B4-BE49-F238E27FC236}">
                  <a16:creationId xmlns:a16="http://schemas.microsoft.com/office/drawing/2014/main" id="{DC980CF3-279F-4ECD-88C5-482F4480454F}"/>
                </a:ext>
              </a:extLst>
            </p:cNvPr>
            <p:cNvSpPr>
              <a:spLocks noChangeArrowheads="1"/>
            </p:cNvSpPr>
            <p:nvPr/>
          </p:nvSpPr>
          <p:spPr bwMode="auto">
            <a:xfrm>
              <a:off x="10749534" y="6024906"/>
              <a:ext cx="893000"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Chatbot sends</a:t>
              </a:r>
            </a:p>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response</a:t>
              </a:r>
            </a:p>
          </p:txBody>
        </p:sp>
        <p:grpSp>
          <p:nvGrpSpPr>
            <p:cNvPr id="11" name="Group 828">
              <a:extLst>
                <a:ext uri="{FF2B5EF4-FFF2-40B4-BE49-F238E27FC236}">
                  <a16:creationId xmlns:a16="http://schemas.microsoft.com/office/drawing/2014/main" id="{DD518AD3-A05B-48A3-BBC0-5B5C4F2D6690}"/>
                </a:ext>
              </a:extLst>
            </p:cNvPr>
            <p:cNvGrpSpPr/>
            <p:nvPr/>
          </p:nvGrpSpPr>
          <p:grpSpPr>
            <a:xfrm>
              <a:off x="10949168" y="5466284"/>
              <a:ext cx="493731" cy="452823"/>
              <a:chOff x="10483366" y="5527244"/>
              <a:chExt cx="493731" cy="452823"/>
            </a:xfrm>
          </p:grpSpPr>
          <p:sp>
            <p:nvSpPr>
              <p:cNvPr id="46" name="Rectangle 52">
                <a:extLst>
                  <a:ext uri="{FF2B5EF4-FFF2-40B4-BE49-F238E27FC236}">
                    <a16:creationId xmlns:a16="http://schemas.microsoft.com/office/drawing/2014/main" id="{05A3BD25-C66B-4CA3-9745-D44635DCD990}"/>
                  </a:ext>
                </a:extLst>
              </p:cNvPr>
              <p:cNvSpPr>
                <a:spLocks noChangeArrowheads="1"/>
              </p:cNvSpPr>
              <p:nvPr/>
            </p:nvSpPr>
            <p:spPr bwMode="auto">
              <a:xfrm>
                <a:off x="10506642" y="5582260"/>
                <a:ext cx="18339" cy="1523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7" name="Rectangle 53">
                <a:extLst>
                  <a:ext uri="{FF2B5EF4-FFF2-40B4-BE49-F238E27FC236}">
                    <a16:creationId xmlns:a16="http://schemas.microsoft.com/office/drawing/2014/main" id="{4B9A8580-86A3-41C6-A0F0-F8A1EE4A2771}"/>
                  </a:ext>
                </a:extLst>
              </p:cNvPr>
              <p:cNvSpPr>
                <a:spLocks noChangeArrowheads="1"/>
              </p:cNvSpPr>
              <p:nvPr/>
            </p:nvSpPr>
            <p:spPr bwMode="auto">
              <a:xfrm>
                <a:off x="10935483" y="5582260"/>
                <a:ext cx="18339" cy="1523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8" name="Rectangle 54">
                <a:extLst>
                  <a:ext uri="{FF2B5EF4-FFF2-40B4-BE49-F238E27FC236}">
                    <a16:creationId xmlns:a16="http://schemas.microsoft.com/office/drawing/2014/main" id="{98209DEC-76F2-4C2B-BDD0-C1454AE86193}"/>
                  </a:ext>
                </a:extLst>
              </p:cNvPr>
              <p:cNvSpPr>
                <a:spLocks noChangeArrowheads="1"/>
              </p:cNvSpPr>
              <p:nvPr/>
            </p:nvSpPr>
            <p:spPr bwMode="auto">
              <a:xfrm>
                <a:off x="10551783" y="5622464"/>
                <a:ext cx="356897" cy="357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9" name="Oval 55">
                <a:extLst>
                  <a:ext uri="{FF2B5EF4-FFF2-40B4-BE49-F238E27FC236}">
                    <a16:creationId xmlns:a16="http://schemas.microsoft.com/office/drawing/2014/main" id="{0197D0E3-81AF-4927-A78B-DA1370CB6C9C}"/>
                  </a:ext>
                </a:extLst>
              </p:cNvPr>
              <p:cNvSpPr>
                <a:spLocks noChangeArrowheads="1"/>
              </p:cNvSpPr>
              <p:nvPr/>
            </p:nvSpPr>
            <p:spPr bwMode="auto">
              <a:xfrm>
                <a:off x="10583523" y="5676069"/>
                <a:ext cx="129781" cy="12837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0" name="Oval 56">
                <a:extLst>
                  <a:ext uri="{FF2B5EF4-FFF2-40B4-BE49-F238E27FC236}">
                    <a16:creationId xmlns:a16="http://schemas.microsoft.com/office/drawing/2014/main" id="{480F8A53-20F4-4473-B1A4-D82A8324FE84}"/>
                  </a:ext>
                </a:extLst>
              </p:cNvPr>
              <p:cNvSpPr>
                <a:spLocks noChangeArrowheads="1"/>
              </p:cNvSpPr>
              <p:nvPr/>
            </p:nvSpPr>
            <p:spPr bwMode="auto">
              <a:xfrm>
                <a:off x="10613146" y="5704282"/>
                <a:ext cx="71944" cy="719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1" name="Oval 57">
                <a:extLst>
                  <a:ext uri="{FF2B5EF4-FFF2-40B4-BE49-F238E27FC236}">
                    <a16:creationId xmlns:a16="http://schemas.microsoft.com/office/drawing/2014/main" id="{5F7C9AD6-4361-4FB7-AEAF-4C3B9B0B614B}"/>
                  </a:ext>
                </a:extLst>
              </p:cNvPr>
              <p:cNvSpPr>
                <a:spLocks noChangeArrowheads="1"/>
              </p:cNvSpPr>
              <p:nvPr/>
            </p:nvSpPr>
            <p:spPr bwMode="auto">
              <a:xfrm>
                <a:off x="10747159" y="5676069"/>
                <a:ext cx="129781" cy="12837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2" name="Oval 58">
                <a:extLst>
                  <a:ext uri="{FF2B5EF4-FFF2-40B4-BE49-F238E27FC236}">
                    <a16:creationId xmlns:a16="http://schemas.microsoft.com/office/drawing/2014/main" id="{9F8585CB-7AC2-44AC-B20F-D38604D9A714}"/>
                  </a:ext>
                </a:extLst>
              </p:cNvPr>
              <p:cNvSpPr>
                <a:spLocks noChangeArrowheads="1"/>
              </p:cNvSpPr>
              <p:nvPr/>
            </p:nvSpPr>
            <p:spPr bwMode="auto">
              <a:xfrm>
                <a:off x="10775373" y="5704282"/>
                <a:ext cx="71944" cy="719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3" name="Freeform 59">
                <a:extLst>
                  <a:ext uri="{FF2B5EF4-FFF2-40B4-BE49-F238E27FC236}">
                    <a16:creationId xmlns:a16="http://schemas.microsoft.com/office/drawing/2014/main" id="{B50FE3DC-584B-47D3-819A-4A4E0E91ED7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4" name="Freeform 60">
                <a:extLst>
                  <a:ext uri="{FF2B5EF4-FFF2-40B4-BE49-F238E27FC236}">
                    <a16:creationId xmlns:a16="http://schemas.microsoft.com/office/drawing/2014/main" id="{401909EB-2553-4B79-883B-06B80896CABA}"/>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5" name="Oval 61">
                <a:extLst>
                  <a:ext uri="{FF2B5EF4-FFF2-40B4-BE49-F238E27FC236}">
                    <a16:creationId xmlns:a16="http://schemas.microsoft.com/office/drawing/2014/main" id="{97BA111D-43A7-42BB-B838-8ACBB0E10FB0}"/>
                  </a:ext>
                </a:extLst>
              </p:cNvPr>
              <p:cNvSpPr>
                <a:spLocks noChangeArrowheads="1"/>
              </p:cNvSpPr>
              <p:nvPr/>
            </p:nvSpPr>
            <p:spPr bwMode="auto">
              <a:xfrm>
                <a:off x="10483366" y="5527244"/>
                <a:ext cx="64890" cy="648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6" name="Freeform 62">
                <a:extLst>
                  <a:ext uri="{FF2B5EF4-FFF2-40B4-BE49-F238E27FC236}">
                    <a16:creationId xmlns:a16="http://schemas.microsoft.com/office/drawing/2014/main" id="{171F55CD-0ED5-4A71-A946-4ABCCE55CA6F}"/>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57" name="Oval 63">
                <a:extLst>
                  <a:ext uri="{FF2B5EF4-FFF2-40B4-BE49-F238E27FC236}">
                    <a16:creationId xmlns:a16="http://schemas.microsoft.com/office/drawing/2014/main" id="{4C4A727A-18B3-403C-BA64-739319E7DDB5}"/>
                  </a:ext>
                </a:extLst>
              </p:cNvPr>
              <p:cNvSpPr>
                <a:spLocks noChangeArrowheads="1"/>
              </p:cNvSpPr>
              <p:nvPr/>
            </p:nvSpPr>
            <p:spPr bwMode="auto">
              <a:xfrm>
                <a:off x="10912207" y="5527244"/>
                <a:ext cx="64890" cy="648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cxnSp>
          <p:nvCxnSpPr>
            <p:cNvPr id="12" name="Straight Arrow Connector 829">
              <a:extLst>
                <a:ext uri="{FF2B5EF4-FFF2-40B4-BE49-F238E27FC236}">
                  <a16:creationId xmlns:a16="http://schemas.microsoft.com/office/drawing/2014/main" id="{ABAF2CCF-05A6-420C-95A0-B96E0FD69FF0}"/>
                </a:ext>
              </a:extLst>
            </p:cNvPr>
            <p:cNvCxnSpPr>
              <a:cxnSpLocks/>
            </p:cNvCxnSpPr>
            <p:nvPr/>
          </p:nvCxnSpPr>
          <p:spPr>
            <a:xfrm flipV="1">
              <a:off x="11196033" y="5288280"/>
              <a:ext cx="0" cy="273571"/>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13" name="Rectangle 47">
              <a:extLst>
                <a:ext uri="{FF2B5EF4-FFF2-40B4-BE49-F238E27FC236}">
                  <a16:creationId xmlns:a16="http://schemas.microsoft.com/office/drawing/2014/main" id="{84BD7601-2088-4E2D-9184-2A3104641678}"/>
                </a:ext>
              </a:extLst>
            </p:cNvPr>
            <p:cNvSpPr>
              <a:spLocks noChangeArrowheads="1"/>
            </p:cNvSpPr>
            <p:nvPr/>
          </p:nvSpPr>
          <p:spPr bwMode="auto">
            <a:xfrm>
              <a:off x="6490154" y="6024906"/>
              <a:ext cx="884984"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Message sent </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to Chatbot</a:t>
              </a:r>
            </a:p>
          </p:txBody>
        </p:sp>
        <p:cxnSp>
          <p:nvCxnSpPr>
            <p:cNvPr id="14" name="Straight Arrow Connector 831">
              <a:extLst>
                <a:ext uri="{FF2B5EF4-FFF2-40B4-BE49-F238E27FC236}">
                  <a16:creationId xmlns:a16="http://schemas.microsoft.com/office/drawing/2014/main" id="{66785F5F-F395-4D0F-9263-1774AF2A304B}"/>
                </a:ext>
              </a:extLst>
            </p:cNvPr>
            <p:cNvCxnSpPr>
              <a:cxnSpLocks/>
            </p:cNvCxnSpPr>
            <p:nvPr/>
          </p:nvCxnSpPr>
          <p:spPr>
            <a:xfrm>
              <a:off x="6932643" y="5200650"/>
              <a:ext cx="0" cy="299085"/>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15" name="Freeform 28">
              <a:extLst>
                <a:ext uri="{FF2B5EF4-FFF2-40B4-BE49-F238E27FC236}">
                  <a16:creationId xmlns:a16="http://schemas.microsoft.com/office/drawing/2014/main" id="{DC60BC94-8DF1-400C-AA23-8D2645D0391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E6E6E6"/>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Meiryo" charset="-128"/>
                <a:ea typeface="Meiryo" charset="-128"/>
                <a:cs typeface="Meiryo" charset="-128"/>
              </a:endParaRPr>
            </a:p>
          </p:txBody>
        </p:sp>
        <p:sp>
          <p:nvSpPr>
            <p:cNvPr id="16" name="Rectangle 833">
              <a:extLst>
                <a:ext uri="{FF2B5EF4-FFF2-40B4-BE49-F238E27FC236}">
                  <a16:creationId xmlns:a16="http://schemas.microsoft.com/office/drawing/2014/main" id="{ADB06204-6879-4432-AA0E-3A41F913D4C9}"/>
                </a:ext>
              </a:extLst>
            </p:cNvPr>
            <p:cNvSpPr>
              <a:spLocks noChangeArrowheads="1"/>
            </p:cNvSpPr>
            <p:nvPr/>
          </p:nvSpPr>
          <p:spPr bwMode="auto">
            <a:xfrm>
              <a:off x="6882148" y="4841872"/>
              <a:ext cx="134671" cy="2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224" eaLnBrk="0" fontAlgn="base" latinLnBrk="0" hangingPunct="0">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eiryo" charset="-128"/>
                  <a:ea typeface="Meiryo" charset="-128"/>
                  <a:cs typeface="Meiryo" charset="-128"/>
                </a:rPr>
                <a:t>?</a:t>
              </a:r>
              <a:endParaRPr kumimoji="0" lang="en-US" altLang="en-US" sz="900" b="0" i="0" u="none" strike="noStrike" kern="0" cap="none" spc="0" normalizeH="0" baseline="0" noProof="0" dirty="0">
                <a:ln>
                  <a:noFill/>
                </a:ln>
                <a:solidFill>
                  <a:prstClr val="black"/>
                </a:solidFill>
                <a:effectLst/>
                <a:uLnTx/>
                <a:uFillTx/>
                <a:latin typeface="Meiryo" charset="-128"/>
                <a:ea typeface="Meiryo" charset="-128"/>
                <a:cs typeface="Meiryo" charset="-128"/>
              </a:endParaRPr>
            </a:p>
          </p:txBody>
        </p:sp>
        <p:cxnSp>
          <p:nvCxnSpPr>
            <p:cNvPr id="17" name="Straight Arrow Connector 834">
              <a:extLst>
                <a:ext uri="{FF2B5EF4-FFF2-40B4-BE49-F238E27FC236}">
                  <a16:creationId xmlns:a16="http://schemas.microsoft.com/office/drawing/2014/main" id="{50A8B3A0-6D54-40A7-9A97-8E6BBEF6FDC1}"/>
                </a:ext>
              </a:extLst>
            </p:cNvPr>
            <p:cNvCxnSpPr>
              <a:cxnSpLocks/>
            </p:cNvCxnSpPr>
            <p:nvPr/>
          </p:nvCxnSpPr>
          <p:spPr>
            <a:xfrm>
              <a:off x="7174261" y="5726114"/>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grpSp>
          <p:nvGrpSpPr>
            <p:cNvPr id="18" name="Group 835">
              <a:extLst>
                <a:ext uri="{FF2B5EF4-FFF2-40B4-BE49-F238E27FC236}">
                  <a16:creationId xmlns:a16="http://schemas.microsoft.com/office/drawing/2014/main" id="{B2C0F39C-1C32-4FAB-9B5C-403BDD4F0F70}"/>
                </a:ext>
              </a:extLst>
            </p:cNvPr>
            <p:cNvGrpSpPr/>
            <p:nvPr/>
          </p:nvGrpSpPr>
          <p:grpSpPr>
            <a:xfrm>
              <a:off x="6685778" y="5466284"/>
              <a:ext cx="493731" cy="452823"/>
              <a:chOff x="10483366" y="5527244"/>
              <a:chExt cx="493731" cy="452823"/>
            </a:xfrm>
          </p:grpSpPr>
          <p:sp>
            <p:nvSpPr>
              <p:cNvPr id="34" name="Rectangle 52">
                <a:extLst>
                  <a:ext uri="{FF2B5EF4-FFF2-40B4-BE49-F238E27FC236}">
                    <a16:creationId xmlns:a16="http://schemas.microsoft.com/office/drawing/2014/main" id="{FE2E04DB-1731-49CD-8827-0C42AA21B487}"/>
                  </a:ext>
                </a:extLst>
              </p:cNvPr>
              <p:cNvSpPr>
                <a:spLocks noChangeArrowheads="1"/>
              </p:cNvSpPr>
              <p:nvPr/>
            </p:nvSpPr>
            <p:spPr bwMode="auto">
              <a:xfrm>
                <a:off x="10506642" y="5582260"/>
                <a:ext cx="18339" cy="1523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 name="Rectangle 53">
                <a:extLst>
                  <a:ext uri="{FF2B5EF4-FFF2-40B4-BE49-F238E27FC236}">
                    <a16:creationId xmlns:a16="http://schemas.microsoft.com/office/drawing/2014/main" id="{8CE08D0F-9CFA-41DF-A145-DD4AC72243CF}"/>
                  </a:ext>
                </a:extLst>
              </p:cNvPr>
              <p:cNvSpPr>
                <a:spLocks noChangeArrowheads="1"/>
              </p:cNvSpPr>
              <p:nvPr/>
            </p:nvSpPr>
            <p:spPr bwMode="auto">
              <a:xfrm>
                <a:off x="10935483" y="5582260"/>
                <a:ext cx="18339" cy="1523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 name="Rectangle 54">
                <a:extLst>
                  <a:ext uri="{FF2B5EF4-FFF2-40B4-BE49-F238E27FC236}">
                    <a16:creationId xmlns:a16="http://schemas.microsoft.com/office/drawing/2014/main" id="{3B2AE19E-BC43-408C-ACC2-BC26278686D1}"/>
                  </a:ext>
                </a:extLst>
              </p:cNvPr>
              <p:cNvSpPr>
                <a:spLocks noChangeArrowheads="1"/>
              </p:cNvSpPr>
              <p:nvPr/>
            </p:nvSpPr>
            <p:spPr bwMode="auto">
              <a:xfrm>
                <a:off x="10551783" y="5622464"/>
                <a:ext cx="356897" cy="357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7" name="Oval 55">
                <a:extLst>
                  <a:ext uri="{FF2B5EF4-FFF2-40B4-BE49-F238E27FC236}">
                    <a16:creationId xmlns:a16="http://schemas.microsoft.com/office/drawing/2014/main" id="{0B9CD215-62AD-4CAA-A87C-E67AD7D709B2}"/>
                  </a:ext>
                </a:extLst>
              </p:cNvPr>
              <p:cNvSpPr>
                <a:spLocks noChangeArrowheads="1"/>
              </p:cNvSpPr>
              <p:nvPr/>
            </p:nvSpPr>
            <p:spPr bwMode="auto">
              <a:xfrm>
                <a:off x="10583523" y="5676069"/>
                <a:ext cx="129781" cy="12837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8" name="Oval 56">
                <a:extLst>
                  <a:ext uri="{FF2B5EF4-FFF2-40B4-BE49-F238E27FC236}">
                    <a16:creationId xmlns:a16="http://schemas.microsoft.com/office/drawing/2014/main" id="{C82F0A1D-7734-4D70-A4EC-CE670358CA43}"/>
                  </a:ext>
                </a:extLst>
              </p:cNvPr>
              <p:cNvSpPr>
                <a:spLocks noChangeArrowheads="1"/>
              </p:cNvSpPr>
              <p:nvPr/>
            </p:nvSpPr>
            <p:spPr bwMode="auto">
              <a:xfrm>
                <a:off x="10613146" y="5704282"/>
                <a:ext cx="71944" cy="719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9" name="Oval 57">
                <a:extLst>
                  <a:ext uri="{FF2B5EF4-FFF2-40B4-BE49-F238E27FC236}">
                    <a16:creationId xmlns:a16="http://schemas.microsoft.com/office/drawing/2014/main" id="{EB23F6B8-24F0-4C4E-B4B8-628CF9998C3E}"/>
                  </a:ext>
                </a:extLst>
              </p:cNvPr>
              <p:cNvSpPr>
                <a:spLocks noChangeArrowheads="1"/>
              </p:cNvSpPr>
              <p:nvPr/>
            </p:nvSpPr>
            <p:spPr bwMode="auto">
              <a:xfrm>
                <a:off x="10747159" y="5676069"/>
                <a:ext cx="129781" cy="12837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0" name="Oval 58">
                <a:extLst>
                  <a:ext uri="{FF2B5EF4-FFF2-40B4-BE49-F238E27FC236}">
                    <a16:creationId xmlns:a16="http://schemas.microsoft.com/office/drawing/2014/main" id="{BD71DB7D-3A80-46F5-829D-F1E88BC7CBBF}"/>
                  </a:ext>
                </a:extLst>
              </p:cNvPr>
              <p:cNvSpPr>
                <a:spLocks noChangeArrowheads="1"/>
              </p:cNvSpPr>
              <p:nvPr/>
            </p:nvSpPr>
            <p:spPr bwMode="auto">
              <a:xfrm>
                <a:off x="10775373" y="5704282"/>
                <a:ext cx="71944" cy="719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1" name="Freeform 59">
                <a:extLst>
                  <a:ext uri="{FF2B5EF4-FFF2-40B4-BE49-F238E27FC236}">
                    <a16:creationId xmlns:a16="http://schemas.microsoft.com/office/drawing/2014/main" id="{22EA2018-2EBA-4A46-9AF7-338B01273F01}"/>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2" name="Freeform 60">
                <a:extLst>
                  <a:ext uri="{FF2B5EF4-FFF2-40B4-BE49-F238E27FC236}">
                    <a16:creationId xmlns:a16="http://schemas.microsoft.com/office/drawing/2014/main" id="{DFA8F21D-DC00-41AD-8735-BE173F578DDC}"/>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3" name="Oval 61">
                <a:extLst>
                  <a:ext uri="{FF2B5EF4-FFF2-40B4-BE49-F238E27FC236}">
                    <a16:creationId xmlns:a16="http://schemas.microsoft.com/office/drawing/2014/main" id="{580C85E3-1B72-413C-B059-55B9DECA5C02}"/>
                  </a:ext>
                </a:extLst>
              </p:cNvPr>
              <p:cNvSpPr>
                <a:spLocks noChangeArrowheads="1"/>
              </p:cNvSpPr>
              <p:nvPr/>
            </p:nvSpPr>
            <p:spPr bwMode="auto">
              <a:xfrm>
                <a:off x="10483366" y="5527244"/>
                <a:ext cx="64890" cy="648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4" name="Freeform 62">
                <a:extLst>
                  <a:ext uri="{FF2B5EF4-FFF2-40B4-BE49-F238E27FC236}">
                    <a16:creationId xmlns:a16="http://schemas.microsoft.com/office/drawing/2014/main" id="{5A55E5DA-F80D-4B8B-B806-39365F11A90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45" name="Oval 63">
                <a:extLst>
                  <a:ext uri="{FF2B5EF4-FFF2-40B4-BE49-F238E27FC236}">
                    <a16:creationId xmlns:a16="http://schemas.microsoft.com/office/drawing/2014/main" id="{2DFB9CC7-83F8-46F6-AD41-93128D92FDE2}"/>
                  </a:ext>
                </a:extLst>
              </p:cNvPr>
              <p:cNvSpPr>
                <a:spLocks noChangeArrowheads="1"/>
              </p:cNvSpPr>
              <p:nvPr/>
            </p:nvSpPr>
            <p:spPr bwMode="auto">
              <a:xfrm>
                <a:off x="10912207" y="5527244"/>
                <a:ext cx="64890" cy="648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19" name="Rectangle: Rounded Corners 87">
              <a:extLst>
                <a:ext uri="{FF2B5EF4-FFF2-40B4-BE49-F238E27FC236}">
                  <a16:creationId xmlns:a16="http://schemas.microsoft.com/office/drawing/2014/main" id="{1CCA4ABE-4001-4596-A1C0-9FB6D608F3D5}"/>
                </a:ext>
              </a:extLst>
            </p:cNvPr>
            <p:cNvSpPr/>
            <p:nvPr/>
          </p:nvSpPr>
          <p:spPr bwMode="auto">
            <a:xfrm>
              <a:off x="7914489" y="5222881"/>
              <a:ext cx="2452099" cy="974190"/>
            </a:xfrm>
            <a:prstGeom prst="roundRect">
              <a:avLst>
                <a:gd name="adj" fmla="val 50000"/>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0" name="Group 837">
              <a:extLst>
                <a:ext uri="{FF2B5EF4-FFF2-40B4-BE49-F238E27FC236}">
                  <a16:creationId xmlns:a16="http://schemas.microsoft.com/office/drawing/2014/main" id="{06F0D7F4-315D-4643-94A5-EA040FDCE4BF}"/>
                </a:ext>
              </a:extLst>
            </p:cNvPr>
            <p:cNvGrpSpPr/>
            <p:nvPr/>
          </p:nvGrpSpPr>
          <p:grpSpPr>
            <a:xfrm>
              <a:off x="7917950" y="5107427"/>
              <a:ext cx="452260" cy="417074"/>
              <a:chOff x="7989965" y="5173839"/>
              <a:chExt cx="308230" cy="284249"/>
            </a:xfrm>
          </p:grpSpPr>
          <p:sp>
            <p:nvSpPr>
              <p:cNvPr id="27" name="Rectangle 844">
                <a:extLst>
                  <a:ext uri="{FF2B5EF4-FFF2-40B4-BE49-F238E27FC236}">
                    <a16:creationId xmlns:a16="http://schemas.microsoft.com/office/drawing/2014/main" id="{30EAEB3D-20C1-4C16-8913-6658E47A7A4D}"/>
                  </a:ext>
                </a:extLst>
              </p:cNvPr>
              <p:cNvSpPr/>
              <p:nvPr/>
            </p:nvSpPr>
            <p:spPr bwMode="auto">
              <a:xfrm rot="2791835">
                <a:off x="8049962" y="5214759"/>
                <a:ext cx="187231" cy="1944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8" name="Group 845">
                <a:extLst>
                  <a:ext uri="{FF2B5EF4-FFF2-40B4-BE49-F238E27FC236}">
                    <a16:creationId xmlns:a16="http://schemas.microsoft.com/office/drawing/2014/main" id="{7C11B1F2-C88A-4206-893B-20914A136566}"/>
                  </a:ext>
                </a:extLst>
              </p:cNvPr>
              <p:cNvGrpSpPr/>
              <p:nvPr/>
            </p:nvGrpSpPr>
            <p:grpSpPr>
              <a:xfrm>
                <a:off x="7989965" y="5173839"/>
                <a:ext cx="308230" cy="284249"/>
                <a:chOff x="7875624" y="5410159"/>
                <a:chExt cx="308230" cy="284249"/>
              </a:xfrm>
            </p:grpSpPr>
            <p:sp>
              <p:nvSpPr>
                <p:cNvPr id="29" name="Freeform 17">
                  <a:extLst>
                    <a:ext uri="{FF2B5EF4-FFF2-40B4-BE49-F238E27FC236}">
                      <a16:creationId xmlns:a16="http://schemas.microsoft.com/office/drawing/2014/main" id="{466B66A5-C05A-44F4-8952-2663580304C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30" name="Group 847">
                  <a:extLst>
                    <a:ext uri="{FF2B5EF4-FFF2-40B4-BE49-F238E27FC236}">
                      <a16:creationId xmlns:a16="http://schemas.microsoft.com/office/drawing/2014/main" id="{AB864597-C788-4E37-A1E8-601BCD60C9A8}"/>
                    </a:ext>
                  </a:extLst>
                </p:cNvPr>
                <p:cNvGrpSpPr/>
                <p:nvPr/>
              </p:nvGrpSpPr>
              <p:grpSpPr>
                <a:xfrm>
                  <a:off x="7875624" y="5410159"/>
                  <a:ext cx="308230" cy="284249"/>
                  <a:chOff x="7875624" y="5410159"/>
                  <a:chExt cx="308230" cy="284249"/>
                </a:xfrm>
              </p:grpSpPr>
              <p:sp>
                <p:nvSpPr>
                  <p:cNvPr id="31" name="Freeform 15">
                    <a:extLst>
                      <a:ext uri="{FF2B5EF4-FFF2-40B4-BE49-F238E27FC236}">
                        <a16:creationId xmlns:a16="http://schemas.microsoft.com/office/drawing/2014/main" id="{B057C61C-BC96-479F-80F6-F715E276CC7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2" name="Freeform 16">
                    <a:extLst>
                      <a:ext uri="{FF2B5EF4-FFF2-40B4-BE49-F238E27FC236}">
                        <a16:creationId xmlns:a16="http://schemas.microsoft.com/office/drawing/2014/main" id="{9A26F99C-BF1C-445C-8BF0-B9036EDE8D34}"/>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3" name="Freeform 19">
                    <a:extLst>
                      <a:ext uri="{FF2B5EF4-FFF2-40B4-BE49-F238E27FC236}">
                        <a16:creationId xmlns:a16="http://schemas.microsoft.com/office/drawing/2014/main" id="{4C10FB3A-51BB-439D-BE68-1FDEA30FA48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grpSp>
        <p:cxnSp>
          <p:nvCxnSpPr>
            <p:cNvPr id="21" name="Straight Arrow Connector 838">
              <a:extLst>
                <a:ext uri="{FF2B5EF4-FFF2-40B4-BE49-F238E27FC236}">
                  <a16:creationId xmlns:a16="http://schemas.microsoft.com/office/drawing/2014/main" id="{194779BE-EF15-4B98-8B89-AAE91D6B519D}"/>
                </a:ext>
              </a:extLst>
            </p:cNvPr>
            <p:cNvCxnSpPr>
              <a:cxnSpLocks/>
            </p:cNvCxnSpPr>
            <p:nvPr/>
          </p:nvCxnSpPr>
          <p:spPr>
            <a:xfrm>
              <a:off x="10370851" y="5726114"/>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22" name="Rectangle 47">
              <a:extLst>
                <a:ext uri="{FF2B5EF4-FFF2-40B4-BE49-F238E27FC236}">
                  <a16:creationId xmlns:a16="http://schemas.microsoft.com/office/drawing/2014/main" id="{1351DF5E-0AEF-4F86-98B5-12420B7B5BD9}"/>
                </a:ext>
              </a:extLst>
            </p:cNvPr>
            <p:cNvSpPr>
              <a:spLocks noChangeArrowheads="1"/>
            </p:cNvSpPr>
            <p:nvPr/>
          </p:nvSpPr>
          <p:spPr bwMode="auto">
            <a:xfrm>
              <a:off x="7999038" y="6260060"/>
              <a:ext cx="2283000" cy="14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Cortana Analytics answers questions</a:t>
              </a:r>
            </a:p>
          </p:txBody>
        </p:sp>
        <p:grpSp>
          <p:nvGrpSpPr>
            <p:cNvPr id="23" name="cortana">
              <a:extLst>
                <a:ext uri="{FF2B5EF4-FFF2-40B4-BE49-F238E27FC236}">
                  <a16:creationId xmlns:a16="http://schemas.microsoft.com/office/drawing/2014/main" id="{5A22E22B-E47A-4625-8D3E-3CDB94271724}"/>
                </a:ext>
              </a:extLst>
            </p:cNvPr>
            <p:cNvGrpSpPr>
              <a:grpSpLocks noChangeAspect="1"/>
            </p:cNvGrpSpPr>
            <p:nvPr/>
          </p:nvGrpSpPr>
          <p:grpSpPr bwMode="auto">
            <a:xfrm>
              <a:off x="9523521" y="5516351"/>
              <a:ext cx="393700" cy="393700"/>
              <a:chOff x="2059" y="1500"/>
              <a:chExt cx="248" cy="248"/>
            </a:xfrm>
            <a:solidFill>
              <a:srgbClr val="525252"/>
            </a:solidFill>
          </p:grpSpPr>
          <p:sp>
            <p:nvSpPr>
              <p:cNvPr id="25" name="Freeform 21">
                <a:extLst>
                  <a:ext uri="{FF2B5EF4-FFF2-40B4-BE49-F238E27FC236}">
                    <a16:creationId xmlns:a16="http://schemas.microsoft.com/office/drawing/2014/main" id="{0EC063D0-420D-4803-BC86-B5A604B5FB14}"/>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rgbClr val="00BCF2">
                  <a:alpha val="41961"/>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353535"/>
                  </a:solidFill>
                  <a:effectLst/>
                  <a:uLnTx/>
                  <a:uFillTx/>
                  <a:latin typeface="Meiryo" charset="-128"/>
                  <a:ea typeface="Meiryo" charset="-128"/>
                  <a:cs typeface="Meiryo" charset="-128"/>
                </a:endParaRPr>
              </a:p>
            </p:txBody>
          </p:sp>
          <p:sp>
            <p:nvSpPr>
              <p:cNvPr id="26" name="Freeform 22">
                <a:extLst>
                  <a:ext uri="{FF2B5EF4-FFF2-40B4-BE49-F238E27FC236}">
                    <a16:creationId xmlns:a16="http://schemas.microsoft.com/office/drawing/2014/main" id="{797ACF93-0712-430D-987E-5AF887A9D816}"/>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353535"/>
                  </a:solidFill>
                  <a:effectLst/>
                  <a:uLnTx/>
                  <a:uFillTx/>
                  <a:latin typeface="Meiryo" charset="-128"/>
                  <a:ea typeface="Meiryo" charset="-128"/>
                  <a:cs typeface="Meiryo" charset="-128"/>
                </a:endParaRPr>
              </a:p>
            </p:txBody>
          </p:sp>
        </p:grpSp>
        <p:cxnSp>
          <p:nvCxnSpPr>
            <p:cNvPr id="24" name="Straight Arrow Connector 841">
              <a:extLst>
                <a:ext uri="{FF2B5EF4-FFF2-40B4-BE49-F238E27FC236}">
                  <a16:creationId xmlns:a16="http://schemas.microsoft.com/office/drawing/2014/main" id="{A218687C-D5A6-4F63-A33B-E26001AA22DD}"/>
                </a:ext>
              </a:extLst>
            </p:cNvPr>
            <p:cNvCxnSpPr>
              <a:cxnSpLocks/>
            </p:cNvCxnSpPr>
            <p:nvPr/>
          </p:nvCxnSpPr>
          <p:spPr>
            <a:xfrm>
              <a:off x="9043108" y="5711137"/>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grpSp>
      <p:grpSp>
        <p:nvGrpSpPr>
          <p:cNvPr id="61" name="Group 878">
            <a:extLst>
              <a:ext uri="{FF2B5EF4-FFF2-40B4-BE49-F238E27FC236}">
                <a16:creationId xmlns:a16="http://schemas.microsoft.com/office/drawing/2014/main" id="{1051AC14-0CFF-4A67-B49F-C5A591B377E7}"/>
              </a:ext>
            </a:extLst>
          </p:cNvPr>
          <p:cNvGrpSpPr/>
          <p:nvPr/>
        </p:nvGrpSpPr>
        <p:grpSpPr>
          <a:xfrm>
            <a:off x="455028" y="1535674"/>
            <a:ext cx="5732657" cy="2276028"/>
            <a:chOff x="454210" y="1916792"/>
            <a:chExt cx="5733470" cy="2276351"/>
          </a:xfrm>
        </p:grpSpPr>
        <p:sp>
          <p:nvSpPr>
            <p:cNvPr id="62" name="Rectangle 879">
              <a:extLst>
                <a:ext uri="{FF2B5EF4-FFF2-40B4-BE49-F238E27FC236}">
                  <a16:creationId xmlns:a16="http://schemas.microsoft.com/office/drawing/2014/main" id="{7AF42CDF-4B77-49F1-BB52-6E8886FC685E}"/>
                </a:ext>
              </a:extLst>
            </p:cNvPr>
            <p:cNvSpPr/>
            <p:nvPr/>
          </p:nvSpPr>
          <p:spPr bwMode="auto">
            <a:xfrm>
              <a:off x="454210" y="1916792"/>
              <a:ext cx="5733470" cy="2276351"/>
            </a:xfrm>
            <a:prstGeom prst="rect">
              <a:avLst/>
            </a:prstGeom>
            <a:solidFill>
              <a:srgbClr val="FFFFFF">
                <a:lumMod val="95000"/>
              </a:srgb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rPr>
                <a:t>リアルタイムストリーミング処理</a:t>
              </a:r>
              <a:endParaRPr kumimoji="0" 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endParaRPr>
            </a:p>
          </p:txBody>
        </p:sp>
        <p:grpSp>
          <p:nvGrpSpPr>
            <p:cNvPr id="63" name="Group 880">
              <a:extLst>
                <a:ext uri="{FF2B5EF4-FFF2-40B4-BE49-F238E27FC236}">
                  <a16:creationId xmlns:a16="http://schemas.microsoft.com/office/drawing/2014/main" id="{5BB400E2-9B78-41E9-B806-4B91C51A12CA}"/>
                </a:ext>
              </a:extLst>
            </p:cNvPr>
            <p:cNvGrpSpPr/>
            <p:nvPr/>
          </p:nvGrpSpPr>
          <p:grpSpPr>
            <a:xfrm>
              <a:off x="762236" y="2788568"/>
              <a:ext cx="718411" cy="625156"/>
              <a:chOff x="1755775" y="2570163"/>
              <a:chExt cx="1320800" cy="1149351"/>
            </a:xfrm>
          </p:grpSpPr>
          <p:sp>
            <p:nvSpPr>
              <p:cNvPr id="116" name="Freeform 37">
                <a:extLst>
                  <a:ext uri="{FF2B5EF4-FFF2-40B4-BE49-F238E27FC236}">
                    <a16:creationId xmlns:a16="http://schemas.microsoft.com/office/drawing/2014/main" id="{E49F01B2-F258-4D98-B7C8-86C86B980267}"/>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7" name="Freeform 38">
                <a:extLst>
                  <a:ext uri="{FF2B5EF4-FFF2-40B4-BE49-F238E27FC236}">
                    <a16:creationId xmlns:a16="http://schemas.microsoft.com/office/drawing/2014/main" id="{F92BF660-16BF-4D52-8A0C-491C5E5F45F9}"/>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8" name="Freeform 39">
                <a:extLst>
                  <a:ext uri="{FF2B5EF4-FFF2-40B4-BE49-F238E27FC236}">
                    <a16:creationId xmlns:a16="http://schemas.microsoft.com/office/drawing/2014/main" id="{FB1703E1-FE81-4BF9-A711-5C1E0C082F18}"/>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9" name="Freeform 40">
                <a:extLst>
                  <a:ext uri="{FF2B5EF4-FFF2-40B4-BE49-F238E27FC236}">
                    <a16:creationId xmlns:a16="http://schemas.microsoft.com/office/drawing/2014/main" id="{EDA5AFE4-079B-4508-9BEB-354BD8A74467}"/>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0" name="Freeform 41">
                <a:extLst>
                  <a:ext uri="{FF2B5EF4-FFF2-40B4-BE49-F238E27FC236}">
                    <a16:creationId xmlns:a16="http://schemas.microsoft.com/office/drawing/2014/main" id="{585C22E3-CCD6-405A-847A-C41CE4C7630D}"/>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1" name="Freeform 42">
                <a:extLst>
                  <a:ext uri="{FF2B5EF4-FFF2-40B4-BE49-F238E27FC236}">
                    <a16:creationId xmlns:a16="http://schemas.microsoft.com/office/drawing/2014/main" id="{507C159E-2DEB-4A08-A036-1B36D5F9B736}"/>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2" name="Freeform 43">
                <a:extLst>
                  <a:ext uri="{FF2B5EF4-FFF2-40B4-BE49-F238E27FC236}">
                    <a16:creationId xmlns:a16="http://schemas.microsoft.com/office/drawing/2014/main" id="{FE457942-30E4-4558-AFB4-85291B4C064F}"/>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3" name="Freeform 44">
                <a:extLst>
                  <a:ext uri="{FF2B5EF4-FFF2-40B4-BE49-F238E27FC236}">
                    <a16:creationId xmlns:a16="http://schemas.microsoft.com/office/drawing/2014/main" id="{65F6C91F-A546-4358-A7AD-CA03D3AFB1D9}"/>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4" name="Rectangle 45">
                <a:extLst>
                  <a:ext uri="{FF2B5EF4-FFF2-40B4-BE49-F238E27FC236}">
                    <a16:creationId xmlns:a16="http://schemas.microsoft.com/office/drawing/2014/main" id="{8236E47E-9866-4232-A3D1-366654545B1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5" name="Rectangle 46">
                <a:extLst>
                  <a:ext uri="{FF2B5EF4-FFF2-40B4-BE49-F238E27FC236}">
                    <a16:creationId xmlns:a16="http://schemas.microsoft.com/office/drawing/2014/main" id="{2433C467-F2EA-40B6-911E-A1834F0E2F55}"/>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6" name="Rectangle 47">
                <a:extLst>
                  <a:ext uri="{FF2B5EF4-FFF2-40B4-BE49-F238E27FC236}">
                    <a16:creationId xmlns:a16="http://schemas.microsoft.com/office/drawing/2014/main" id="{79A18D37-32D7-4672-8885-9BA6632BD4DD}"/>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7" name="Rectangle 48">
                <a:extLst>
                  <a:ext uri="{FF2B5EF4-FFF2-40B4-BE49-F238E27FC236}">
                    <a16:creationId xmlns:a16="http://schemas.microsoft.com/office/drawing/2014/main" id="{4A6B98BD-05EE-4989-BF74-19EFED6A7228}"/>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8" name="Rectangle 49">
                <a:extLst>
                  <a:ext uri="{FF2B5EF4-FFF2-40B4-BE49-F238E27FC236}">
                    <a16:creationId xmlns:a16="http://schemas.microsoft.com/office/drawing/2014/main" id="{365E61C0-8A1B-4DDA-80E1-1BB5A3FA6518}"/>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29" name="Rectangle 50">
                <a:extLst>
                  <a:ext uri="{FF2B5EF4-FFF2-40B4-BE49-F238E27FC236}">
                    <a16:creationId xmlns:a16="http://schemas.microsoft.com/office/drawing/2014/main" id="{6F41A54A-1ADA-4A09-9958-94F70EE15322}"/>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0" name="Freeform 51">
                <a:extLst>
                  <a:ext uri="{FF2B5EF4-FFF2-40B4-BE49-F238E27FC236}">
                    <a16:creationId xmlns:a16="http://schemas.microsoft.com/office/drawing/2014/main" id="{67F65C06-6CBB-4472-B5E2-891FFE2641C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1" name="Freeform 52">
                <a:extLst>
                  <a:ext uri="{FF2B5EF4-FFF2-40B4-BE49-F238E27FC236}">
                    <a16:creationId xmlns:a16="http://schemas.microsoft.com/office/drawing/2014/main" id="{F036190F-6AC1-498F-B820-19727E138D91}"/>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2" name="Freeform 53">
                <a:extLst>
                  <a:ext uri="{FF2B5EF4-FFF2-40B4-BE49-F238E27FC236}">
                    <a16:creationId xmlns:a16="http://schemas.microsoft.com/office/drawing/2014/main" id="{76AEE7A5-712E-4438-BC6D-3DF05B4BD42E}"/>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3" name="Freeform 54">
                <a:extLst>
                  <a:ext uri="{FF2B5EF4-FFF2-40B4-BE49-F238E27FC236}">
                    <a16:creationId xmlns:a16="http://schemas.microsoft.com/office/drawing/2014/main" id="{05E07A71-581E-4000-BD1A-C6236FEDC206}"/>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4" name="Freeform 55">
                <a:extLst>
                  <a:ext uri="{FF2B5EF4-FFF2-40B4-BE49-F238E27FC236}">
                    <a16:creationId xmlns:a16="http://schemas.microsoft.com/office/drawing/2014/main" id="{685EBA43-6D79-4268-9E50-4127B5098058}"/>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5" name="Freeform 56">
                <a:extLst>
                  <a:ext uri="{FF2B5EF4-FFF2-40B4-BE49-F238E27FC236}">
                    <a16:creationId xmlns:a16="http://schemas.microsoft.com/office/drawing/2014/main" id="{DC7AF406-A924-4657-B128-C84EFB6F932C}"/>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6" name="Freeform 57">
                <a:extLst>
                  <a:ext uri="{FF2B5EF4-FFF2-40B4-BE49-F238E27FC236}">
                    <a16:creationId xmlns:a16="http://schemas.microsoft.com/office/drawing/2014/main" id="{403234D2-C8EF-4E41-A93C-6CCAFEC1E9E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7" name="Rectangle 58">
                <a:extLst>
                  <a:ext uri="{FF2B5EF4-FFF2-40B4-BE49-F238E27FC236}">
                    <a16:creationId xmlns:a16="http://schemas.microsoft.com/office/drawing/2014/main" id="{7273BB88-F010-421E-AD65-42100957AB6B}"/>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8" name="Rectangle 59">
                <a:extLst>
                  <a:ext uri="{FF2B5EF4-FFF2-40B4-BE49-F238E27FC236}">
                    <a16:creationId xmlns:a16="http://schemas.microsoft.com/office/drawing/2014/main" id="{D11BFC7A-ECF5-4C3E-8B45-25E3CDF9368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39" name="Freeform 60">
                <a:extLst>
                  <a:ext uri="{FF2B5EF4-FFF2-40B4-BE49-F238E27FC236}">
                    <a16:creationId xmlns:a16="http://schemas.microsoft.com/office/drawing/2014/main" id="{CB003DE6-DED2-4F83-9875-C2D41EB7D591}"/>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0" name="Freeform 61">
                <a:extLst>
                  <a:ext uri="{FF2B5EF4-FFF2-40B4-BE49-F238E27FC236}">
                    <a16:creationId xmlns:a16="http://schemas.microsoft.com/office/drawing/2014/main" id="{D71133B2-A0A7-4152-8BEE-EAA2DF9E3B12}"/>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1" name="Freeform 62">
                <a:extLst>
                  <a:ext uri="{FF2B5EF4-FFF2-40B4-BE49-F238E27FC236}">
                    <a16:creationId xmlns:a16="http://schemas.microsoft.com/office/drawing/2014/main" id="{8EF76DAB-2544-4AD5-B52A-EFCEA51D708F}"/>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2" name="Freeform 63">
                <a:extLst>
                  <a:ext uri="{FF2B5EF4-FFF2-40B4-BE49-F238E27FC236}">
                    <a16:creationId xmlns:a16="http://schemas.microsoft.com/office/drawing/2014/main" id="{0BABE6B0-37A2-4859-963D-CD5E168AB712}"/>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3" name="Freeform 64">
                <a:extLst>
                  <a:ext uri="{FF2B5EF4-FFF2-40B4-BE49-F238E27FC236}">
                    <a16:creationId xmlns:a16="http://schemas.microsoft.com/office/drawing/2014/main" id="{BC4F0393-A902-49F5-991D-C5529E46E3F7}"/>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4" name="Freeform 65">
                <a:extLst>
                  <a:ext uri="{FF2B5EF4-FFF2-40B4-BE49-F238E27FC236}">
                    <a16:creationId xmlns:a16="http://schemas.microsoft.com/office/drawing/2014/main" id="{6D24814C-7917-4815-B3D2-FB5B29AE8195}"/>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E6E6E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5" name="Freeform 66">
                <a:extLst>
                  <a:ext uri="{FF2B5EF4-FFF2-40B4-BE49-F238E27FC236}">
                    <a16:creationId xmlns:a16="http://schemas.microsoft.com/office/drawing/2014/main" id="{E10B92B7-8334-4181-94DA-E7182DA4AEC8}"/>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E6E6E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6" name="Freeform 67">
                <a:extLst>
                  <a:ext uri="{FF2B5EF4-FFF2-40B4-BE49-F238E27FC236}">
                    <a16:creationId xmlns:a16="http://schemas.microsoft.com/office/drawing/2014/main" id="{02954BCC-DE38-42BB-A204-2E68F7C85763}"/>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7" name="Freeform 68">
                <a:extLst>
                  <a:ext uri="{FF2B5EF4-FFF2-40B4-BE49-F238E27FC236}">
                    <a16:creationId xmlns:a16="http://schemas.microsoft.com/office/drawing/2014/main" id="{2C2FC8C4-5CAB-43CC-B6A9-BC91B8ED548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E6E6E6">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8" name="Freeform 69">
                <a:extLst>
                  <a:ext uri="{FF2B5EF4-FFF2-40B4-BE49-F238E27FC236}">
                    <a16:creationId xmlns:a16="http://schemas.microsoft.com/office/drawing/2014/main" id="{ED9B8FA5-9D8C-4F39-8070-79A5409A0DFA}"/>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49" name="Freeform 70">
                <a:extLst>
                  <a:ext uri="{FF2B5EF4-FFF2-40B4-BE49-F238E27FC236}">
                    <a16:creationId xmlns:a16="http://schemas.microsoft.com/office/drawing/2014/main" id="{847CF54E-7915-4AC3-A02F-B3EBD8843589}"/>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0" name="Freeform 71">
                <a:extLst>
                  <a:ext uri="{FF2B5EF4-FFF2-40B4-BE49-F238E27FC236}">
                    <a16:creationId xmlns:a16="http://schemas.microsoft.com/office/drawing/2014/main" id="{B32ADE66-B87C-4C3A-9792-0EAC220E8CB5}"/>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1" name="Freeform 72">
                <a:extLst>
                  <a:ext uri="{FF2B5EF4-FFF2-40B4-BE49-F238E27FC236}">
                    <a16:creationId xmlns:a16="http://schemas.microsoft.com/office/drawing/2014/main" id="{FB6646BD-D199-410E-9113-C8B4E95D4E5F}"/>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E6E6E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2" name="Freeform 73">
                <a:extLst>
                  <a:ext uri="{FF2B5EF4-FFF2-40B4-BE49-F238E27FC236}">
                    <a16:creationId xmlns:a16="http://schemas.microsoft.com/office/drawing/2014/main" id="{59315F76-79F0-427C-9A4C-99FE8CD8E095}"/>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3" name="Freeform 74">
                <a:extLst>
                  <a:ext uri="{FF2B5EF4-FFF2-40B4-BE49-F238E27FC236}">
                    <a16:creationId xmlns:a16="http://schemas.microsoft.com/office/drawing/2014/main" id="{19FA3249-30F0-4F36-A13A-D79952B1A97E}"/>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4" name="Freeform 75">
                <a:extLst>
                  <a:ext uri="{FF2B5EF4-FFF2-40B4-BE49-F238E27FC236}">
                    <a16:creationId xmlns:a16="http://schemas.microsoft.com/office/drawing/2014/main" id="{E2A86E8D-8B8A-40A1-8839-FBECC6FAC31C}"/>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5" name="Rectangle 76">
                <a:extLst>
                  <a:ext uri="{FF2B5EF4-FFF2-40B4-BE49-F238E27FC236}">
                    <a16:creationId xmlns:a16="http://schemas.microsoft.com/office/drawing/2014/main" id="{FD7EC355-E01D-4575-A9F2-CECCB31756A3}"/>
                  </a:ext>
                </a:extLst>
              </p:cNvPr>
              <p:cNvSpPr>
                <a:spLocks noChangeArrowheads="1"/>
              </p:cNvSpPr>
              <p:nvPr/>
            </p:nvSpPr>
            <p:spPr bwMode="auto">
              <a:xfrm>
                <a:off x="1778000" y="2617788"/>
                <a:ext cx="285750" cy="3397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6" name="Rectangle 77">
                <a:extLst>
                  <a:ext uri="{FF2B5EF4-FFF2-40B4-BE49-F238E27FC236}">
                    <a16:creationId xmlns:a16="http://schemas.microsoft.com/office/drawing/2014/main" id="{E424068A-62F5-4C09-BEDB-E4DB6285389A}"/>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7" name="Oval 78">
                <a:extLst>
                  <a:ext uri="{FF2B5EF4-FFF2-40B4-BE49-F238E27FC236}">
                    <a16:creationId xmlns:a16="http://schemas.microsoft.com/office/drawing/2014/main" id="{4819E912-F49D-4DCD-8155-CF8811BF3391}"/>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8" name="Oval 79">
                <a:extLst>
                  <a:ext uri="{FF2B5EF4-FFF2-40B4-BE49-F238E27FC236}">
                    <a16:creationId xmlns:a16="http://schemas.microsoft.com/office/drawing/2014/main" id="{404D7F3C-2A51-414D-834F-B902D7122814}"/>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59" name="Freeform 80">
                <a:extLst>
                  <a:ext uri="{FF2B5EF4-FFF2-40B4-BE49-F238E27FC236}">
                    <a16:creationId xmlns:a16="http://schemas.microsoft.com/office/drawing/2014/main" id="{8BF16861-969F-4733-B07B-DA45AF2AE5BC}"/>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0" name="Freeform 81">
                <a:extLst>
                  <a:ext uri="{FF2B5EF4-FFF2-40B4-BE49-F238E27FC236}">
                    <a16:creationId xmlns:a16="http://schemas.microsoft.com/office/drawing/2014/main" id="{4E6515C5-CA00-4820-9025-B2B6D427E6FD}"/>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1" name="Freeform 82">
                <a:extLst>
                  <a:ext uri="{FF2B5EF4-FFF2-40B4-BE49-F238E27FC236}">
                    <a16:creationId xmlns:a16="http://schemas.microsoft.com/office/drawing/2014/main" id="{C1A1007F-B604-452C-B499-26B0BBFEDB6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2" name="Freeform 83">
                <a:extLst>
                  <a:ext uri="{FF2B5EF4-FFF2-40B4-BE49-F238E27FC236}">
                    <a16:creationId xmlns:a16="http://schemas.microsoft.com/office/drawing/2014/main" id="{9CDF87C5-1023-437D-AEDB-C5D315DDBF9D}"/>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3" name="Freeform 84">
                <a:extLst>
                  <a:ext uri="{FF2B5EF4-FFF2-40B4-BE49-F238E27FC236}">
                    <a16:creationId xmlns:a16="http://schemas.microsoft.com/office/drawing/2014/main" id="{DE3EAF93-B571-4F38-9E23-E4BF265BA46A}"/>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4" name="Freeform 85">
                <a:extLst>
                  <a:ext uri="{FF2B5EF4-FFF2-40B4-BE49-F238E27FC236}">
                    <a16:creationId xmlns:a16="http://schemas.microsoft.com/office/drawing/2014/main" id="{6CF9D05A-2762-48DF-91EE-768FB6D38B6E}"/>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5" name="Freeform 86">
                <a:extLst>
                  <a:ext uri="{FF2B5EF4-FFF2-40B4-BE49-F238E27FC236}">
                    <a16:creationId xmlns:a16="http://schemas.microsoft.com/office/drawing/2014/main" id="{C3F145CE-E126-403B-89EE-C6FDBDB6B9D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6" name="Freeform 87">
                <a:extLst>
                  <a:ext uri="{FF2B5EF4-FFF2-40B4-BE49-F238E27FC236}">
                    <a16:creationId xmlns:a16="http://schemas.microsoft.com/office/drawing/2014/main" id="{7AA93FC3-1F78-435B-BADD-966E8C1413BC}"/>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7" name="Freeform 88">
                <a:extLst>
                  <a:ext uri="{FF2B5EF4-FFF2-40B4-BE49-F238E27FC236}">
                    <a16:creationId xmlns:a16="http://schemas.microsoft.com/office/drawing/2014/main" id="{04B54A68-A5CA-4A31-A866-A435B698616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68" name="Freeform 89">
                <a:extLst>
                  <a:ext uri="{FF2B5EF4-FFF2-40B4-BE49-F238E27FC236}">
                    <a16:creationId xmlns:a16="http://schemas.microsoft.com/office/drawing/2014/main" id="{C798F0E5-9C1F-4413-B8D7-05F1BEAAE147}"/>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64" name="Rectangle 47">
              <a:extLst>
                <a:ext uri="{FF2B5EF4-FFF2-40B4-BE49-F238E27FC236}">
                  <a16:creationId xmlns:a16="http://schemas.microsoft.com/office/drawing/2014/main" id="{AF699992-87E3-4F68-B765-25F3AC4766C0}"/>
                </a:ext>
              </a:extLst>
            </p:cNvPr>
            <p:cNvSpPr>
              <a:spLocks noChangeArrowheads="1"/>
            </p:cNvSpPr>
            <p:nvPr/>
          </p:nvSpPr>
          <p:spPr bwMode="auto">
            <a:xfrm>
              <a:off x="913693" y="3774773"/>
              <a:ext cx="1476575"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Millions of devices feed </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into Stream Analytics</a:t>
              </a:r>
              <a:endParaRPr kumimoji="0" lang="en-US" altLang="en-US" sz="1099"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endParaRPr>
            </a:p>
          </p:txBody>
        </p:sp>
        <p:cxnSp>
          <p:nvCxnSpPr>
            <p:cNvPr id="65" name="Straight Arrow Connector 882">
              <a:extLst>
                <a:ext uri="{FF2B5EF4-FFF2-40B4-BE49-F238E27FC236}">
                  <a16:creationId xmlns:a16="http://schemas.microsoft.com/office/drawing/2014/main" id="{59F3E574-B15E-4C84-815E-F3472E0E1ED3}"/>
                </a:ext>
              </a:extLst>
            </p:cNvPr>
            <p:cNvCxnSpPr>
              <a:cxnSpLocks/>
            </p:cNvCxnSpPr>
            <p:nvPr/>
          </p:nvCxnSpPr>
          <p:spPr>
            <a:xfrm>
              <a:off x="1483849" y="3104905"/>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grpSp>
          <p:nvGrpSpPr>
            <p:cNvPr id="66" name="Group 883">
              <a:extLst>
                <a:ext uri="{FF2B5EF4-FFF2-40B4-BE49-F238E27FC236}">
                  <a16:creationId xmlns:a16="http://schemas.microsoft.com/office/drawing/2014/main" id="{B8CD178A-7B58-4897-8C33-4231014F2CAC}"/>
                </a:ext>
              </a:extLst>
            </p:cNvPr>
            <p:cNvGrpSpPr/>
            <p:nvPr/>
          </p:nvGrpSpPr>
          <p:grpSpPr>
            <a:xfrm>
              <a:off x="1885584" y="2877820"/>
              <a:ext cx="600318" cy="467142"/>
              <a:chOff x="3708400" y="2781301"/>
              <a:chExt cx="930275" cy="723900"/>
            </a:xfrm>
          </p:grpSpPr>
          <p:sp>
            <p:nvSpPr>
              <p:cNvPr id="108" name="Freeform 90">
                <a:extLst>
                  <a:ext uri="{FF2B5EF4-FFF2-40B4-BE49-F238E27FC236}">
                    <a16:creationId xmlns:a16="http://schemas.microsoft.com/office/drawing/2014/main" id="{7710D6C9-6C91-46B5-946E-F1C1CA2B7397}"/>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09" name="Freeform 91">
                <a:extLst>
                  <a:ext uri="{FF2B5EF4-FFF2-40B4-BE49-F238E27FC236}">
                    <a16:creationId xmlns:a16="http://schemas.microsoft.com/office/drawing/2014/main" id="{83CF6C55-5D87-4AE1-9A16-1CDCA1BADE72}"/>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0" name="Freeform 92">
                <a:extLst>
                  <a:ext uri="{FF2B5EF4-FFF2-40B4-BE49-F238E27FC236}">
                    <a16:creationId xmlns:a16="http://schemas.microsoft.com/office/drawing/2014/main" id="{CDD9FA92-9B07-4743-BBCA-67E95494BF6C}"/>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1" name="Freeform 93">
                <a:extLst>
                  <a:ext uri="{FF2B5EF4-FFF2-40B4-BE49-F238E27FC236}">
                    <a16:creationId xmlns:a16="http://schemas.microsoft.com/office/drawing/2014/main" id="{3AB64321-0A88-42E0-882C-6B231D5B0AF6}"/>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2" name="Freeform 94">
                <a:extLst>
                  <a:ext uri="{FF2B5EF4-FFF2-40B4-BE49-F238E27FC236}">
                    <a16:creationId xmlns:a16="http://schemas.microsoft.com/office/drawing/2014/main" id="{8BB26706-E559-4357-ABE5-58EAD10EB8EA}"/>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3" name="Freeform 95">
                <a:extLst>
                  <a:ext uri="{FF2B5EF4-FFF2-40B4-BE49-F238E27FC236}">
                    <a16:creationId xmlns:a16="http://schemas.microsoft.com/office/drawing/2014/main" id="{DA2E4C7E-77DD-4631-AB03-E398079ECF97}"/>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4" name="Freeform 96">
                <a:extLst>
                  <a:ext uri="{FF2B5EF4-FFF2-40B4-BE49-F238E27FC236}">
                    <a16:creationId xmlns:a16="http://schemas.microsoft.com/office/drawing/2014/main" id="{2D26F68A-612D-4B4A-9AAC-5DFC3C8491C8}"/>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15" name="Freeform 97">
                <a:extLst>
                  <a:ext uri="{FF2B5EF4-FFF2-40B4-BE49-F238E27FC236}">
                    <a16:creationId xmlns:a16="http://schemas.microsoft.com/office/drawing/2014/main" id="{236A9D57-D311-464D-BCD8-1AA92391E0AE}"/>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67" name="Rectangle: Rounded Corners 191">
              <a:extLst>
                <a:ext uri="{FF2B5EF4-FFF2-40B4-BE49-F238E27FC236}">
                  <a16:creationId xmlns:a16="http://schemas.microsoft.com/office/drawing/2014/main" id="{EFC11515-68F0-4E25-9D8F-D2366C276C6A}"/>
                </a:ext>
              </a:extLst>
            </p:cNvPr>
            <p:cNvSpPr/>
            <p:nvPr/>
          </p:nvSpPr>
          <p:spPr bwMode="auto">
            <a:xfrm>
              <a:off x="2911880" y="2622692"/>
              <a:ext cx="1550502" cy="974190"/>
            </a:xfrm>
            <a:prstGeom prst="roundRect">
              <a:avLst>
                <a:gd name="adj" fmla="val 50000"/>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68" name="Group 885">
              <a:extLst>
                <a:ext uri="{FF2B5EF4-FFF2-40B4-BE49-F238E27FC236}">
                  <a16:creationId xmlns:a16="http://schemas.microsoft.com/office/drawing/2014/main" id="{826EE9A6-1DF0-4B7A-AA24-792EA48E7F71}"/>
                </a:ext>
              </a:extLst>
            </p:cNvPr>
            <p:cNvGrpSpPr/>
            <p:nvPr/>
          </p:nvGrpSpPr>
          <p:grpSpPr>
            <a:xfrm>
              <a:off x="2915340" y="2507238"/>
              <a:ext cx="452260" cy="417074"/>
              <a:chOff x="7989965" y="5173839"/>
              <a:chExt cx="308230" cy="284249"/>
            </a:xfrm>
          </p:grpSpPr>
          <p:sp>
            <p:nvSpPr>
              <p:cNvPr id="101" name="Rectangle 918">
                <a:extLst>
                  <a:ext uri="{FF2B5EF4-FFF2-40B4-BE49-F238E27FC236}">
                    <a16:creationId xmlns:a16="http://schemas.microsoft.com/office/drawing/2014/main" id="{C1B89523-45B5-42C2-A2F0-7D5E90F690D7}"/>
                  </a:ext>
                </a:extLst>
              </p:cNvPr>
              <p:cNvSpPr/>
              <p:nvPr/>
            </p:nvSpPr>
            <p:spPr bwMode="auto">
              <a:xfrm rot="2791835">
                <a:off x="8049962" y="5214759"/>
                <a:ext cx="187231" cy="1944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102" name="Group 919">
                <a:extLst>
                  <a:ext uri="{FF2B5EF4-FFF2-40B4-BE49-F238E27FC236}">
                    <a16:creationId xmlns:a16="http://schemas.microsoft.com/office/drawing/2014/main" id="{F2A7D0E6-6906-4100-9A68-6CBA88B48194}"/>
                  </a:ext>
                </a:extLst>
              </p:cNvPr>
              <p:cNvGrpSpPr/>
              <p:nvPr/>
            </p:nvGrpSpPr>
            <p:grpSpPr>
              <a:xfrm>
                <a:off x="7989965" y="5173839"/>
                <a:ext cx="308230" cy="284249"/>
                <a:chOff x="7875624" y="5410159"/>
                <a:chExt cx="308230" cy="284249"/>
              </a:xfrm>
            </p:grpSpPr>
            <p:sp>
              <p:nvSpPr>
                <p:cNvPr id="103" name="Freeform 17">
                  <a:extLst>
                    <a:ext uri="{FF2B5EF4-FFF2-40B4-BE49-F238E27FC236}">
                      <a16:creationId xmlns:a16="http://schemas.microsoft.com/office/drawing/2014/main" id="{C4F97B55-B064-4C06-9BF1-047830340AB7}"/>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104" name="Group 921">
                  <a:extLst>
                    <a:ext uri="{FF2B5EF4-FFF2-40B4-BE49-F238E27FC236}">
                      <a16:creationId xmlns:a16="http://schemas.microsoft.com/office/drawing/2014/main" id="{3DCA6877-CCBA-4DCD-9740-7DDC0A77E6C1}"/>
                    </a:ext>
                  </a:extLst>
                </p:cNvPr>
                <p:cNvGrpSpPr/>
                <p:nvPr/>
              </p:nvGrpSpPr>
              <p:grpSpPr>
                <a:xfrm>
                  <a:off x="7875624" y="5410159"/>
                  <a:ext cx="308230" cy="284249"/>
                  <a:chOff x="7875624" y="5410159"/>
                  <a:chExt cx="308230" cy="284249"/>
                </a:xfrm>
              </p:grpSpPr>
              <p:sp>
                <p:nvSpPr>
                  <p:cNvPr id="105" name="Freeform 15">
                    <a:extLst>
                      <a:ext uri="{FF2B5EF4-FFF2-40B4-BE49-F238E27FC236}">
                        <a16:creationId xmlns:a16="http://schemas.microsoft.com/office/drawing/2014/main" id="{5F7E02DD-6478-4CC5-94C6-E3B878ECBC03}"/>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06" name="Freeform 16">
                    <a:extLst>
                      <a:ext uri="{FF2B5EF4-FFF2-40B4-BE49-F238E27FC236}">
                        <a16:creationId xmlns:a16="http://schemas.microsoft.com/office/drawing/2014/main" id="{A277DFE9-CBA9-4F99-9DEE-608EF075A30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07" name="Freeform 19">
                    <a:extLst>
                      <a:ext uri="{FF2B5EF4-FFF2-40B4-BE49-F238E27FC236}">
                        <a16:creationId xmlns:a16="http://schemas.microsoft.com/office/drawing/2014/main" id="{703A2B02-A7EB-43AE-B7B7-03F781293CD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grpSp>
        <p:cxnSp>
          <p:nvCxnSpPr>
            <p:cNvPr id="69" name="Straight Arrow Connector 886">
              <a:extLst>
                <a:ext uri="{FF2B5EF4-FFF2-40B4-BE49-F238E27FC236}">
                  <a16:creationId xmlns:a16="http://schemas.microsoft.com/office/drawing/2014/main" id="{AF1D643F-550A-40E8-891A-32A7500644FF}"/>
                </a:ext>
              </a:extLst>
            </p:cNvPr>
            <p:cNvCxnSpPr>
              <a:cxnSpLocks/>
            </p:cNvCxnSpPr>
            <p:nvPr/>
          </p:nvCxnSpPr>
          <p:spPr>
            <a:xfrm>
              <a:off x="2484609" y="3104905"/>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70" name="Rectangle 107">
              <a:extLst>
                <a:ext uri="{FF2B5EF4-FFF2-40B4-BE49-F238E27FC236}">
                  <a16:creationId xmlns:a16="http://schemas.microsoft.com/office/drawing/2014/main" id="{A3E1EA31-78D8-4884-AA05-1C87B916ED61}"/>
                </a:ext>
              </a:extLst>
            </p:cNvPr>
            <p:cNvSpPr>
              <a:spLocks noChangeArrowheads="1"/>
            </p:cNvSpPr>
            <p:nvPr/>
          </p:nvSpPr>
          <p:spPr bwMode="auto">
            <a:xfrm>
              <a:off x="3932710" y="3032363"/>
              <a:ext cx="59613" cy="6050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1" name="Rectangle 108">
              <a:extLst>
                <a:ext uri="{FF2B5EF4-FFF2-40B4-BE49-F238E27FC236}">
                  <a16:creationId xmlns:a16="http://schemas.microsoft.com/office/drawing/2014/main" id="{651936B4-22AA-4538-925D-22C2B0FB8BF7}"/>
                </a:ext>
              </a:extLst>
            </p:cNvPr>
            <p:cNvSpPr>
              <a:spLocks noChangeArrowheads="1"/>
            </p:cNvSpPr>
            <p:nvPr/>
          </p:nvSpPr>
          <p:spPr bwMode="auto">
            <a:xfrm>
              <a:off x="4021684" y="3032363"/>
              <a:ext cx="60503" cy="6050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2" name="Rectangle 109">
              <a:extLst>
                <a:ext uri="{FF2B5EF4-FFF2-40B4-BE49-F238E27FC236}">
                  <a16:creationId xmlns:a16="http://schemas.microsoft.com/office/drawing/2014/main" id="{0E32F7EF-9A09-4362-A87E-4B63D10D0605}"/>
                </a:ext>
              </a:extLst>
            </p:cNvPr>
            <p:cNvSpPr>
              <a:spLocks noChangeArrowheads="1"/>
            </p:cNvSpPr>
            <p:nvPr/>
          </p:nvSpPr>
          <p:spPr bwMode="auto">
            <a:xfrm>
              <a:off x="4112438" y="3032363"/>
              <a:ext cx="60503" cy="6050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3" name="Rectangle 110">
              <a:extLst>
                <a:ext uri="{FF2B5EF4-FFF2-40B4-BE49-F238E27FC236}">
                  <a16:creationId xmlns:a16="http://schemas.microsoft.com/office/drawing/2014/main" id="{1D662067-A7C9-4311-AF75-9BCD2C0105F2}"/>
                </a:ext>
              </a:extLst>
            </p:cNvPr>
            <p:cNvSpPr>
              <a:spLocks noChangeArrowheads="1"/>
            </p:cNvSpPr>
            <p:nvPr/>
          </p:nvSpPr>
          <p:spPr bwMode="auto">
            <a:xfrm>
              <a:off x="4202301" y="3032363"/>
              <a:ext cx="61393" cy="6050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4" name="Rectangle 111">
              <a:extLst>
                <a:ext uri="{FF2B5EF4-FFF2-40B4-BE49-F238E27FC236}">
                  <a16:creationId xmlns:a16="http://schemas.microsoft.com/office/drawing/2014/main" id="{D4BE5834-1CC1-4844-A911-72205A04B3E9}"/>
                </a:ext>
              </a:extLst>
            </p:cNvPr>
            <p:cNvSpPr>
              <a:spLocks noChangeArrowheads="1"/>
            </p:cNvSpPr>
            <p:nvPr/>
          </p:nvSpPr>
          <p:spPr bwMode="auto">
            <a:xfrm>
              <a:off x="3932710" y="3123117"/>
              <a:ext cx="5961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5" name="Rectangle 112">
              <a:extLst>
                <a:ext uri="{FF2B5EF4-FFF2-40B4-BE49-F238E27FC236}">
                  <a16:creationId xmlns:a16="http://schemas.microsoft.com/office/drawing/2014/main" id="{1462B21C-F0AA-4CD5-9AC3-2CC5DC451D3A}"/>
                </a:ext>
              </a:extLst>
            </p:cNvPr>
            <p:cNvSpPr>
              <a:spLocks noChangeArrowheads="1"/>
            </p:cNvSpPr>
            <p:nvPr/>
          </p:nvSpPr>
          <p:spPr bwMode="auto">
            <a:xfrm>
              <a:off x="4021684" y="3123117"/>
              <a:ext cx="6050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6" name="Rectangle 113">
              <a:extLst>
                <a:ext uri="{FF2B5EF4-FFF2-40B4-BE49-F238E27FC236}">
                  <a16:creationId xmlns:a16="http://schemas.microsoft.com/office/drawing/2014/main" id="{4AD9492F-1D93-409E-BA7B-A297060A159A}"/>
                </a:ext>
              </a:extLst>
            </p:cNvPr>
            <p:cNvSpPr>
              <a:spLocks noChangeArrowheads="1"/>
            </p:cNvSpPr>
            <p:nvPr/>
          </p:nvSpPr>
          <p:spPr bwMode="auto">
            <a:xfrm>
              <a:off x="4112438" y="3123117"/>
              <a:ext cx="6050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7" name="Rectangle 114">
              <a:extLst>
                <a:ext uri="{FF2B5EF4-FFF2-40B4-BE49-F238E27FC236}">
                  <a16:creationId xmlns:a16="http://schemas.microsoft.com/office/drawing/2014/main" id="{D46F427C-A6D5-4A82-9CCC-C19C570E6D47}"/>
                </a:ext>
              </a:extLst>
            </p:cNvPr>
            <p:cNvSpPr>
              <a:spLocks noChangeArrowheads="1"/>
            </p:cNvSpPr>
            <p:nvPr/>
          </p:nvSpPr>
          <p:spPr bwMode="auto">
            <a:xfrm>
              <a:off x="4202301" y="3123117"/>
              <a:ext cx="6139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8" name="Rectangle 115">
              <a:extLst>
                <a:ext uri="{FF2B5EF4-FFF2-40B4-BE49-F238E27FC236}">
                  <a16:creationId xmlns:a16="http://schemas.microsoft.com/office/drawing/2014/main" id="{C156EE53-B551-4615-A8A5-1AA62E99E6BD}"/>
                </a:ext>
              </a:extLst>
            </p:cNvPr>
            <p:cNvSpPr>
              <a:spLocks noChangeArrowheads="1"/>
            </p:cNvSpPr>
            <p:nvPr/>
          </p:nvSpPr>
          <p:spPr bwMode="auto">
            <a:xfrm>
              <a:off x="3152342" y="3024344"/>
              <a:ext cx="58723" cy="5961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79" name="Rectangle 116">
              <a:extLst>
                <a:ext uri="{FF2B5EF4-FFF2-40B4-BE49-F238E27FC236}">
                  <a16:creationId xmlns:a16="http://schemas.microsoft.com/office/drawing/2014/main" id="{65A9FA85-8B51-4394-ABFE-5F23D2D58A29}"/>
                </a:ext>
              </a:extLst>
            </p:cNvPr>
            <p:cNvSpPr>
              <a:spLocks noChangeArrowheads="1"/>
            </p:cNvSpPr>
            <p:nvPr/>
          </p:nvSpPr>
          <p:spPr bwMode="auto">
            <a:xfrm>
              <a:off x="3286692" y="2938039"/>
              <a:ext cx="59613" cy="6139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0" name="Rectangle 117">
              <a:extLst>
                <a:ext uri="{FF2B5EF4-FFF2-40B4-BE49-F238E27FC236}">
                  <a16:creationId xmlns:a16="http://schemas.microsoft.com/office/drawing/2014/main" id="{92446966-569C-4325-83E2-DA91AFDA0AED}"/>
                </a:ext>
              </a:extLst>
            </p:cNvPr>
            <p:cNvSpPr>
              <a:spLocks noChangeArrowheads="1"/>
            </p:cNvSpPr>
            <p:nvPr/>
          </p:nvSpPr>
          <p:spPr bwMode="auto">
            <a:xfrm>
              <a:off x="3346306" y="3050147"/>
              <a:ext cx="5872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1" name="Rectangle 118">
              <a:extLst>
                <a:ext uri="{FF2B5EF4-FFF2-40B4-BE49-F238E27FC236}">
                  <a16:creationId xmlns:a16="http://schemas.microsoft.com/office/drawing/2014/main" id="{1473BD5A-C5D8-430C-9234-03C1E8D3DD25}"/>
                </a:ext>
              </a:extLst>
            </p:cNvPr>
            <p:cNvSpPr>
              <a:spLocks noChangeArrowheads="1"/>
            </p:cNvSpPr>
            <p:nvPr/>
          </p:nvSpPr>
          <p:spPr bwMode="auto">
            <a:xfrm>
              <a:off x="3421933" y="2965621"/>
              <a:ext cx="6050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2" name="Rectangle 119">
              <a:extLst>
                <a:ext uri="{FF2B5EF4-FFF2-40B4-BE49-F238E27FC236}">
                  <a16:creationId xmlns:a16="http://schemas.microsoft.com/office/drawing/2014/main" id="{91129C2D-2B8F-4FAD-8B86-962608BB8162}"/>
                </a:ext>
              </a:extLst>
            </p:cNvPr>
            <p:cNvSpPr>
              <a:spLocks noChangeArrowheads="1"/>
            </p:cNvSpPr>
            <p:nvPr/>
          </p:nvSpPr>
          <p:spPr bwMode="auto">
            <a:xfrm>
              <a:off x="3090949" y="3151577"/>
              <a:ext cx="6139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3" name="Rectangle 120">
              <a:extLst>
                <a:ext uri="{FF2B5EF4-FFF2-40B4-BE49-F238E27FC236}">
                  <a16:creationId xmlns:a16="http://schemas.microsoft.com/office/drawing/2014/main" id="{46F3158D-E05C-416C-B845-17A701BCA39B}"/>
                </a:ext>
              </a:extLst>
            </p:cNvPr>
            <p:cNvSpPr>
              <a:spLocks noChangeArrowheads="1"/>
            </p:cNvSpPr>
            <p:nvPr/>
          </p:nvSpPr>
          <p:spPr bwMode="auto">
            <a:xfrm>
              <a:off x="3240426" y="3113319"/>
              <a:ext cx="61393" cy="6139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4" name="Rectangle 121">
              <a:extLst>
                <a:ext uri="{FF2B5EF4-FFF2-40B4-BE49-F238E27FC236}">
                  <a16:creationId xmlns:a16="http://schemas.microsoft.com/office/drawing/2014/main" id="{C2320D90-C729-415F-965B-29AD66B650E2}"/>
                </a:ext>
              </a:extLst>
            </p:cNvPr>
            <p:cNvSpPr>
              <a:spLocks noChangeArrowheads="1"/>
            </p:cNvSpPr>
            <p:nvPr/>
          </p:nvSpPr>
          <p:spPr bwMode="auto">
            <a:xfrm>
              <a:off x="3331180" y="3227206"/>
              <a:ext cx="61393" cy="5961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5" name="Rectangle 122">
              <a:extLst>
                <a:ext uri="{FF2B5EF4-FFF2-40B4-BE49-F238E27FC236}">
                  <a16:creationId xmlns:a16="http://schemas.microsoft.com/office/drawing/2014/main" id="{72A3DF17-D713-4811-BB96-16456EBBAE46}"/>
                </a:ext>
              </a:extLst>
            </p:cNvPr>
            <p:cNvSpPr>
              <a:spLocks noChangeArrowheads="1"/>
            </p:cNvSpPr>
            <p:nvPr/>
          </p:nvSpPr>
          <p:spPr bwMode="auto">
            <a:xfrm>
              <a:off x="3421933" y="3151577"/>
              <a:ext cx="60503" cy="58723"/>
            </a:xfrm>
            <a:prstGeom prst="rect">
              <a:avLst/>
            </a:pr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86" name="Rectangle: Rounded Corners 223">
              <a:extLst>
                <a:ext uri="{FF2B5EF4-FFF2-40B4-BE49-F238E27FC236}">
                  <a16:creationId xmlns:a16="http://schemas.microsoft.com/office/drawing/2014/main" id="{59549F1D-C714-463F-A673-850FC8812F93}"/>
                </a:ext>
              </a:extLst>
            </p:cNvPr>
            <p:cNvSpPr/>
            <p:nvPr/>
          </p:nvSpPr>
          <p:spPr bwMode="auto">
            <a:xfrm>
              <a:off x="4904796" y="2614512"/>
              <a:ext cx="974859" cy="974190"/>
            </a:xfrm>
            <a:prstGeom prst="roundRect">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cxnSp>
          <p:nvCxnSpPr>
            <p:cNvPr id="87" name="Straight Arrow Connector 904">
              <a:extLst>
                <a:ext uri="{FF2B5EF4-FFF2-40B4-BE49-F238E27FC236}">
                  <a16:creationId xmlns:a16="http://schemas.microsoft.com/office/drawing/2014/main" id="{27B0A490-D97F-4572-868A-13874C6221EE}"/>
                </a:ext>
              </a:extLst>
            </p:cNvPr>
            <p:cNvCxnSpPr>
              <a:cxnSpLocks/>
            </p:cNvCxnSpPr>
            <p:nvPr/>
          </p:nvCxnSpPr>
          <p:spPr>
            <a:xfrm>
              <a:off x="3518636" y="3104905"/>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cxnSp>
          <p:nvCxnSpPr>
            <p:cNvPr id="88" name="Straight Arrow Connector 905">
              <a:extLst>
                <a:ext uri="{FF2B5EF4-FFF2-40B4-BE49-F238E27FC236}">
                  <a16:creationId xmlns:a16="http://schemas.microsoft.com/office/drawing/2014/main" id="{6FD44E4E-0EF5-4EBB-A21F-F4C5B5849FE7}"/>
                </a:ext>
              </a:extLst>
            </p:cNvPr>
            <p:cNvCxnSpPr>
              <a:cxnSpLocks/>
            </p:cNvCxnSpPr>
            <p:nvPr/>
          </p:nvCxnSpPr>
          <p:spPr>
            <a:xfrm>
              <a:off x="4463269" y="3104905"/>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grpSp>
          <p:nvGrpSpPr>
            <p:cNvPr id="89" name="Group 906">
              <a:extLst>
                <a:ext uri="{FF2B5EF4-FFF2-40B4-BE49-F238E27FC236}">
                  <a16:creationId xmlns:a16="http://schemas.microsoft.com/office/drawing/2014/main" id="{8F4D6368-FEAA-47A9-A118-E86407289613}"/>
                </a:ext>
              </a:extLst>
            </p:cNvPr>
            <p:cNvGrpSpPr/>
            <p:nvPr/>
          </p:nvGrpSpPr>
          <p:grpSpPr>
            <a:xfrm>
              <a:off x="5171026" y="2808584"/>
              <a:ext cx="442398" cy="586046"/>
              <a:chOff x="9212263" y="2652713"/>
              <a:chExt cx="796925" cy="1055688"/>
            </a:xfrm>
          </p:grpSpPr>
          <p:sp>
            <p:nvSpPr>
              <p:cNvPr id="92" name="Freeform 98">
                <a:extLst>
                  <a:ext uri="{FF2B5EF4-FFF2-40B4-BE49-F238E27FC236}">
                    <a16:creationId xmlns:a16="http://schemas.microsoft.com/office/drawing/2014/main" id="{021D5C69-334D-4793-9FE5-1BC2DE93A640}"/>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3" name="Freeform 99">
                <a:extLst>
                  <a:ext uri="{FF2B5EF4-FFF2-40B4-BE49-F238E27FC236}">
                    <a16:creationId xmlns:a16="http://schemas.microsoft.com/office/drawing/2014/main" id="{46B09635-3B0B-4F01-ACE3-48C76AAC638C}"/>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4" name="Freeform 100">
                <a:extLst>
                  <a:ext uri="{FF2B5EF4-FFF2-40B4-BE49-F238E27FC236}">
                    <a16:creationId xmlns:a16="http://schemas.microsoft.com/office/drawing/2014/main" id="{8F9F2970-4F4E-486C-A814-750A9F92B970}"/>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5" name="Oval 101">
                <a:extLst>
                  <a:ext uri="{FF2B5EF4-FFF2-40B4-BE49-F238E27FC236}">
                    <a16:creationId xmlns:a16="http://schemas.microsoft.com/office/drawing/2014/main" id="{72992A21-F999-4ED9-9348-3A55C7642AED}"/>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6" name="Oval 102">
                <a:extLst>
                  <a:ext uri="{FF2B5EF4-FFF2-40B4-BE49-F238E27FC236}">
                    <a16:creationId xmlns:a16="http://schemas.microsoft.com/office/drawing/2014/main" id="{19E0D82B-46C2-4250-A1AF-CF012F5AC3D7}"/>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7" name="Freeform 103">
                <a:extLst>
                  <a:ext uri="{FF2B5EF4-FFF2-40B4-BE49-F238E27FC236}">
                    <a16:creationId xmlns:a16="http://schemas.microsoft.com/office/drawing/2014/main" id="{9C962B5C-63A5-4745-B5FC-B371801B29B0}"/>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8" name="Freeform 104">
                <a:extLst>
                  <a:ext uri="{FF2B5EF4-FFF2-40B4-BE49-F238E27FC236}">
                    <a16:creationId xmlns:a16="http://schemas.microsoft.com/office/drawing/2014/main" id="{71FD3661-26D8-458E-918D-707B6CD1EEDD}"/>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99" name="Freeform 105">
                <a:extLst>
                  <a:ext uri="{FF2B5EF4-FFF2-40B4-BE49-F238E27FC236}">
                    <a16:creationId xmlns:a16="http://schemas.microsoft.com/office/drawing/2014/main" id="{946E9F44-71D3-4BC0-9A32-0FA379BE1B68}"/>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00" name="Freeform 106">
                <a:extLst>
                  <a:ext uri="{FF2B5EF4-FFF2-40B4-BE49-F238E27FC236}">
                    <a16:creationId xmlns:a16="http://schemas.microsoft.com/office/drawing/2014/main" id="{0D7D3ABD-8027-45A4-A5F7-C43820257799}"/>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90" name="Rectangle 47">
              <a:extLst>
                <a:ext uri="{FF2B5EF4-FFF2-40B4-BE49-F238E27FC236}">
                  <a16:creationId xmlns:a16="http://schemas.microsoft.com/office/drawing/2014/main" id="{D85F8980-F0A0-4984-8BE2-AA1CD9C2E282}"/>
                </a:ext>
              </a:extLst>
            </p:cNvPr>
            <p:cNvSpPr>
              <a:spLocks noChangeArrowheads="1"/>
            </p:cNvSpPr>
            <p:nvPr/>
          </p:nvSpPr>
          <p:spPr bwMode="auto">
            <a:xfrm>
              <a:off x="4988056" y="3774773"/>
              <a:ext cx="804821"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Store data in</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Cosmos DB</a:t>
              </a:r>
            </a:p>
          </p:txBody>
        </p:sp>
        <p:sp>
          <p:nvSpPr>
            <p:cNvPr id="91" name="Rectangle 47">
              <a:extLst>
                <a:ext uri="{FF2B5EF4-FFF2-40B4-BE49-F238E27FC236}">
                  <a16:creationId xmlns:a16="http://schemas.microsoft.com/office/drawing/2014/main" id="{32408BF1-87D8-4F93-9087-353CEFA5BFF9}"/>
                </a:ext>
              </a:extLst>
            </p:cNvPr>
            <p:cNvSpPr>
              <a:spLocks noChangeArrowheads="1"/>
            </p:cNvSpPr>
            <p:nvPr/>
          </p:nvSpPr>
          <p:spPr bwMode="auto">
            <a:xfrm>
              <a:off x="3207767" y="3774773"/>
              <a:ext cx="958732"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Transform to</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structured data</a:t>
              </a:r>
            </a:p>
          </p:txBody>
        </p:sp>
      </p:grpSp>
      <p:grpSp>
        <p:nvGrpSpPr>
          <p:cNvPr id="169" name="Group 986">
            <a:extLst>
              <a:ext uri="{FF2B5EF4-FFF2-40B4-BE49-F238E27FC236}">
                <a16:creationId xmlns:a16="http://schemas.microsoft.com/office/drawing/2014/main" id="{5515089A-98F7-490F-8905-540C178643C5}"/>
              </a:ext>
            </a:extLst>
          </p:cNvPr>
          <p:cNvGrpSpPr/>
          <p:nvPr/>
        </p:nvGrpSpPr>
        <p:grpSpPr>
          <a:xfrm>
            <a:off x="455028" y="3857302"/>
            <a:ext cx="5732657" cy="2276028"/>
            <a:chOff x="454210" y="4238749"/>
            <a:chExt cx="5733470" cy="2276351"/>
          </a:xfrm>
        </p:grpSpPr>
        <p:sp>
          <p:nvSpPr>
            <p:cNvPr id="170" name="Rectangle 987">
              <a:extLst>
                <a:ext uri="{FF2B5EF4-FFF2-40B4-BE49-F238E27FC236}">
                  <a16:creationId xmlns:a16="http://schemas.microsoft.com/office/drawing/2014/main" id="{60C6D465-F0B2-4411-804C-05C849A943FC}"/>
                </a:ext>
              </a:extLst>
            </p:cNvPr>
            <p:cNvSpPr/>
            <p:nvPr/>
          </p:nvSpPr>
          <p:spPr bwMode="auto">
            <a:xfrm>
              <a:off x="454210" y="4238749"/>
              <a:ext cx="5733470" cy="2276351"/>
            </a:xfrm>
            <a:prstGeom prst="rect">
              <a:avLst/>
            </a:prstGeom>
            <a:solidFill>
              <a:srgbClr val="FFFFFF">
                <a:lumMod val="95000"/>
              </a:srgb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rPr>
                <a:t>モバイルアプリのバックエンド</a:t>
              </a:r>
              <a:endParaRPr kumimoji="0" 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endParaRPr>
            </a:p>
          </p:txBody>
        </p:sp>
        <p:grpSp>
          <p:nvGrpSpPr>
            <p:cNvPr id="171" name="Group 988">
              <a:extLst>
                <a:ext uri="{FF2B5EF4-FFF2-40B4-BE49-F238E27FC236}">
                  <a16:creationId xmlns:a16="http://schemas.microsoft.com/office/drawing/2014/main" id="{A08A326A-77C5-489A-B49E-589064002815}"/>
                </a:ext>
              </a:extLst>
            </p:cNvPr>
            <p:cNvGrpSpPr/>
            <p:nvPr/>
          </p:nvGrpSpPr>
          <p:grpSpPr>
            <a:xfrm>
              <a:off x="1006307" y="4832078"/>
              <a:ext cx="685477" cy="1043469"/>
              <a:chOff x="2198688" y="2155826"/>
              <a:chExt cx="1212850" cy="1846263"/>
            </a:xfrm>
          </p:grpSpPr>
          <p:sp>
            <p:nvSpPr>
              <p:cNvPr id="252" name="Freeform 8">
                <a:extLst>
                  <a:ext uri="{FF2B5EF4-FFF2-40B4-BE49-F238E27FC236}">
                    <a16:creationId xmlns:a16="http://schemas.microsoft.com/office/drawing/2014/main" id="{8871DF62-F982-4049-8D00-1D9B4ED733B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3" name="Freeform 9">
                <a:extLst>
                  <a:ext uri="{FF2B5EF4-FFF2-40B4-BE49-F238E27FC236}">
                    <a16:creationId xmlns:a16="http://schemas.microsoft.com/office/drawing/2014/main" id="{61211A8C-2518-4CDC-AB06-BD9BD7D620D6}"/>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4" name="Freeform 10">
                <a:extLst>
                  <a:ext uri="{FF2B5EF4-FFF2-40B4-BE49-F238E27FC236}">
                    <a16:creationId xmlns:a16="http://schemas.microsoft.com/office/drawing/2014/main" id="{5F9A100A-456B-425A-AB30-F49D0053442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5" name="Freeform 31">
                <a:extLst>
                  <a:ext uri="{FF2B5EF4-FFF2-40B4-BE49-F238E27FC236}">
                    <a16:creationId xmlns:a16="http://schemas.microsoft.com/office/drawing/2014/main" id="{15A4A764-1F58-4015-B83B-37BA9F23BFF8}"/>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6" name="Rectangle 32">
                <a:extLst>
                  <a:ext uri="{FF2B5EF4-FFF2-40B4-BE49-F238E27FC236}">
                    <a16:creationId xmlns:a16="http://schemas.microsoft.com/office/drawing/2014/main" id="{0A459CBB-55CD-4206-A37F-2CCB77F4A3F6}"/>
                  </a:ext>
                </a:extLst>
              </p:cNvPr>
              <p:cNvSpPr>
                <a:spLocks noChangeArrowheads="1"/>
              </p:cNvSpPr>
              <p:nvPr/>
            </p:nvSpPr>
            <p:spPr bwMode="auto">
              <a:xfrm>
                <a:off x="2247900" y="2894013"/>
                <a:ext cx="674688" cy="7953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7" name="Rectangle 33">
                <a:extLst>
                  <a:ext uri="{FF2B5EF4-FFF2-40B4-BE49-F238E27FC236}">
                    <a16:creationId xmlns:a16="http://schemas.microsoft.com/office/drawing/2014/main" id="{EC9CF166-7A77-4B5B-B16F-8B7D2DDB92DF}"/>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8" name="Oval 34">
                <a:extLst>
                  <a:ext uri="{FF2B5EF4-FFF2-40B4-BE49-F238E27FC236}">
                    <a16:creationId xmlns:a16="http://schemas.microsoft.com/office/drawing/2014/main" id="{210D3F61-C41D-4A6F-9043-B056BF9938E5}"/>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9" name="Oval 35">
                <a:extLst>
                  <a:ext uri="{FF2B5EF4-FFF2-40B4-BE49-F238E27FC236}">
                    <a16:creationId xmlns:a16="http://schemas.microsoft.com/office/drawing/2014/main" id="{B6BFA741-47A8-4351-83BC-8DC8C3CBCF4A}"/>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0" name="Freeform 36">
                <a:extLst>
                  <a:ext uri="{FF2B5EF4-FFF2-40B4-BE49-F238E27FC236}">
                    <a16:creationId xmlns:a16="http://schemas.microsoft.com/office/drawing/2014/main" id="{23A48936-FE68-48BC-8DCC-E300B2CD441C}"/>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1" name="Freeform 37">
                <a:extLst>
                  <a:ext uri="{FF2B5EF4-FFF2-40B4-BE49-F238E27FC236}">
                    <a16:creationId xmlns:a16="http://schemas.microsoft.com/office/drawing/2014/main" id="{A0BFAD18-B54D-4722-9BB4-C44AD778A869}"/>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2" name="Freeform 38">
                <a:extLst>
                  <a:ext uri="{FF2B5EF4-FFF2-40B4-BE49-F238E27FC236}">
                    <a16:creationId xmlns:a16="http://schemas.microsoft.com/office/drawing/2014/main" id="{20D6695E-48C3-4C10-AF71-2C94035D95E0}"/>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3" name="Freeform 39">
                <a:extLst>
                  <a:ext uri="{FF2B5EF4-FFF2-40B4-BE49-F238E27FC236}">
                    <a16:creationId xmlns:a16="http://schemas.microsoft.com/office/drawing/2014/main" id="{BDF400AD-A4C0-48CB-9656-2DD4CC3F515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4" name="Freeform 40">
                <a:extLst>
                  <a:ext uri="{FF2B5EF4-FFF2-40B4-BE49-F238E27FC236}">
                    <a16:creationId xmlns:a16="http://schemas.microsoft.com/office/drawing/2014/main" id="{6611B5E5-0DE3-4AD8-AF76-263C53466AE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5" name="Freeform 41">
                <a:extLst>
                  <a:ext uri="{FF2B5EF4-FFF2-40B4-BE49-F238E27FC236}">
                    <a16:creationId xmlns:a16="http://schemas.microsoft.com/office/drawing/2014/main" id="{83ECB937-63AC-43B5-B876-6BD66F8EC63E}"/>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6" name="Freeform 42">
                <a:extLst>
                  <a:ext uri="{FF2B5EF4-FFF2-40B4-BE49-F238E27FC236}">
                    <a16:creationId xmlns:a16="http://schemas.microsoft.com/office/drawing/2014/main" id="{66A9CAB7-6E31-43A6-8DE2-5ABEC9C00C86}"/>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7" name="Rectangle 43">
                <a:extLst>
                  <a:ext uri="{FF2B5EF4-FFF2-40B4-BE49-F238E27FC236}">
                    <a16:creationId xmlns:a16="http://schemas.microsoft.com/office/drawing/2014/main" id="{768B4503-9603-4492-B120-576F5ED484BA}"/>
                  </a:ext>
                </a:extLst>
              </p:cNvPr>
              <p:cNvSpPr>
                <a:spLocks noChangeArrowheads="1"/>
              </p:cNvSpPr>
              <p:nvPr/>
            </p:nvSpPr>
            <p:spPr bwMode="auto">
              <a:xfrm>
                <a:off x="2705100" y="3432176"/>
                <a:ext cx="706438" cy="569913"/>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8" name="Rectangle 44">
                <a:extLst>
                  <a:ext uri="{FF2B5EF4-FFF2-40B4-BE49-F238E27FC236}">
                    <a16:creationId xmlns:a16="http://schemas.microsoft.com/office/drawing/2014/main" id="{004BE6C6-675F-4FF0-A789-8879D2AA8D24}"/>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69" name="Rectangle 45">
                <a:extLst>
                  <a:ext uri="{FF2B5EF4-FFF2-40B4-BE49-F238E27FC236}">
                    <a16:creationId xmlns:a16="http://schemas.microsoft.com/office/drawing/2014/main" id="{68816A29-E70F-46F5-A460-D704DD5718D8}"/>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0" name="Rectangle 46">
                <a:extLst>
                  <a:ext uri="{FF2B5EF4-FFF2-40B4-BE49-F238E27FC236}">
                    <a16:creationId xmlns:a16="http://schemas.microsoft.com/office/drawing/2014/main" id="{90A47265-96A5-45B5-B7D6-57816B49ABDD}"/>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1" name="Rectangle 47">
                <a:extLst>
                  <a:ext uri="{FF2B5EF4-FFF2-40B4-BE49-F238E27FC236}">
                    <a16:creationId xmlns:a16="http://schemas.microsoft.com/office/drawing/2014/main" id="{B29A5B74-8D70-414B-94F3-31DC092BBD0F}"/>
                  </a:ext>
                </a:extLst>
              </p:cNvPr>
              <p:cNvSpPr>
                <a:spLocks noChangeArrowheads="1"/>
              </p:cNvSpPr>
              <p:nvPr/>
            </p:nvSpPr>
            <p:spPr bwMode="auto">
              <a:xfrm>
                <a:off x="2762250" y="3492501"/>
                <a:ext cx="592138" cy="4524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2" name="Rectangle 48">
                <a:extLst>
                  <a:ext uri="{FF2B5EF4-FFF2-40B4-BE49-F238E27FC236}">
                    <a16:creationId xmlns:a16="http://schemas.microsoft.com/office/drawing/2014/main" id="{4831B1C1-BC7D-4EB7-B0D9-17458F7D9D40}"/>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3" name="Freeform 49">
                <a:extLst>
                  <a:ext uri="{FF2B5EF4-FFF2-40B4-BE49-F238E27FC236}">
                    <a16:creationId xmlns:a16="http://schemas.microsoft.com/office/drawing/2014/main" id="{FEA5CB91-227A-40E5-A2F6-CBAE5A17A146}"/>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4" name="Freeform 50">
                <a:extLst>
                  <a:ext uri="{FF2B5EF4-FFF2-40B4-BE49-F238E27FC236}">
                    <a16:creationId xmlns:a16="http://schemas.microsoft.com/office/drawing/2014/main" id="{C39BEAE5-483F-4BA2-95D8-796A0352D83A}"/>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75" name="Freeform 51">
                <a:extLst>
                  <a:ext uri="{FF2B5EF4-FFF2-40B4-BE49-F238E27FC236}">
                    <a16:creationId xmlns:a16="http://schemas.microsoft.com/office/drawing/2014/main" id="{D0DD83D9-8B5A-4A24-BED4-133A02FE4BA6}"/>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172" name="Rectangle 47">
              <a:extLst>
                <a:ext uri="{FF2B5EF4-FFF2-40B4-BE49-F238E27FC236}">
                  <a16:creationId xmlns:a16="http://schemas.microsoft.com/office/drawing/2014/main" id="{C23B8FC1-8E26-48BA-AD2B-A750F4663047}"/>
                </a:ext>
              </a:extLst>
            </p:cNvPr>
            <p:cNvSpPr>
              <a:spLocks noChangeArrowheads="1"/>
            </p:cNvSpPr>
            <p:nvPr/>
          </p:nvSpPr>
          <p:spPr bwMode="auto">
            <a:xfrm>
              <a:off x="840163" y="6005909"/>
              <a:ext cx="1062942"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Photo taken and </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err="1">
                  <a:ln>
                    <a:noFill/>
                  </a:ln>
                  <a:gradFill>
                    <a:gsLst>
                      <a:gs pos="0">
                        <a:srgbClr val="353535"/>
                      </a:gs>
                      <a:gs pos="100000">
                        <a:srgbClr val="353535"/>
                      </a:gs>
                    </a:gsLst>
                    <a:lin ang="16200000" scaled="1"/>
                  </a:gradFill>
                  <a:effectLst/>
                  <a:uLnTx/>
                  <a:uFillTx/>
                  <a:latin typeface="Meiryo" charset="-128"/>
                  <a:ea typeface="Meiryo" charset="-128"/>
                  <a:cs typeface="Meiryo" charset="-128"/>
                </a:rPr>
                <a:t>WebHook</a:t>
              </a: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 called</a:t>
              </a:r>
            </a:p>
          </p:txBody>
        </p:sp>
        <p:sp>
          <p:nvSpPr>
            <p:cNvPr id="173" name="Rectangle: Rounded Corners 264">
              <a:extLst>
                <a:ext uri="{FF2B5EF4-FFF2-40B4-BE49-F238E27FC236}">
                  <a16:creationId xmlns:a16="http://schemas.microsoft.com/office/drawing/2014/main" id="{37C077A4-8B34-45C0-BE1B-5BECCD91B2FF}"/>
                </a:ext>
              </a:extLst>
            </p:cNvPr>
            <p:cNvSpPr/>
            <p:nvPr/>
          </p:nvSpPr>
          <p:spPr bwMode="auto">
            <a:xfrm>
              <a:off x="2178232" y="4919844"/>
              <a:ext cx="1550502" cy="974190"/>
            </a:xfrm>
            <a:prstGeom prst="roundRect">
              <a:avLst>
                <a:gd name="adj" fmla="val 50000"/>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174" name="Group 991">
              <a:extLst>
                <a:ext uri="{FF2B5EF4-FFF2-40B4-BE49-F238E27FC236}">
                  <a16:creationId xmlns:a16="http://schemas.microsoft.com/office/drawing/2014/main" id="{AC1649A2-61DD-4FC1-80CB-D2184B1827E5}"/>
                </a:ext>
              </a:extLst>
            </p:cNvPr>
            <p:cNvGrpSpPr/>
            <p:nvPr/>
          </p:nvGrpSpPr>
          <p:grpSpPr>
            <a:xfrm>
              <a:off x="2181692" y="4804390"/>
              <a:ext cx="452260" cy="417074"/>
              <a:chOff x="7989965" y="5173839"/>
              <a:chExt cx="308230" cy="284249"/>
            </a:xfrm>
          </p:grpSpPr>
          <p:sp>
            <p:nvSpPr>
              <p:cNvPr id="245" name="Rectangle 1062">
                <a:extLst>
                  <a:ext uri="{FF2B5EF4-FFF2-40B4-BE49-F238E27FC236}">
                    <a16:creationId xmlns:a16="http://schemas.microsoft.com/office/drawing/2014/main" id="{166B7632-149D-40C8-929D-0CBD44799D5C}"/>
                  </a:ext>
                </a:extLst>
              </p:cNvPr>
              <p:cNvSpPr/>
              <p:nvPr/>
            </p:nvSpPr>
            <p:spPr bwMode="auto">
              <a:xfrm rot="2791835">
                <a:off x="8049962" y="5214759"/>
                <a:ext cx="187231" cy="1944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46" name="Group 1063">
                <a:extLst>
                  <a:ext uri="{FF2B5EF4-FFF2-40B4-BE49-F238E27FC236}">
                    <a16:creationId xmlns:a16="http://schemas.microsoft.com/office/drawing/2014/main" id="{C37A0654-18BE-479D-9578-AB7483950D45}"/>
                  </a:ext>
                </a:extLst>
              </p:cNvPr>
              <p:cNvGrpSpPr/>
              <p:nvPr/>
            </p:nvGrpSpPr>
            <p:grpSpPr>
              <a:xfrm>
                <a:off x="7989965" y="5173839"/>
                <a:ext cx="308230" cy="284249"/>
                <a:chOff x="7875624" y="5410159"/>
                <a:chExt cx="308230" cy="284249"/>
              </a:xfrm>
            </p:grpSpPr>
            <p:sp>
              <p:nvSpPr>
                <p:cNvPr id="247" name="Freeform 17">
                  <a:extLst>
                    <a:ext uri="{FF2B5EF4-FFF2-40B4-BE49-F238E27FC236}">
                      <a16:creationId xmlns:a16="http://schemas.microsoft.com/office/drawing/2014/main" id="{3F5B87E0-6E19-4B7C-A17F-141C435A13B2}"/>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248" name="Group 1065">
                  <a:extLst>
                    <a:ext uri="{FF2B5EF4-FFF2-40B4-BE49-F238E27FC236}">
                      <a16:creationId xmlns:a16="http://schemas.microsoft.com/office/drawing/2014/main" id="{E295CF2C-AD63-4749-A93D-9097653EC466}"/>
                    </a:ext>
                  </a:extLst>
                </p:cNvPr>
                <p:cNvGrpSpPr/>
                <p:nvPr/>
              </p:nvGrpSpPr>
              <p:grpSpPr>
                <a:xfrm>
                  <a:off x="7875624" y="5410159"/>
                  <a:ext cx="308230" cy="284249"/>
                  <a:chOff x="7875624" y="5410159"/>
                  <a:chExt cx="308230" cy="284249"/>
                </a:xfrm>
              </p:grpSpPr>
              <p:sp>
                <p:nvSpPr>
                  <p:cNvPr id="249" name="Freeform 15">
                    <a:extLst>
                      <a:ext uri="{FF2B5EF4-FFF2-40B4-BE49-F238E27FC236}">
                        <a16:creationId xmlns:a16="http://schemas.microsoft.com/office/drawing/2014/main" id="{0B4DA46C-D446-4C00-A2A6-B2D00F21610A}"/>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0" name="Freeform 16">
                    <a:extLst>
                      <a:ext uri="{FF2B5EF4-FFF2-40B4-BE49-F238E27FC236}">
                        <a16:creationId xmlns:a16="http://schemas.microsoft.com/office/drawing/2014/main" id="{6389E0D8-D5B5-4544-B213-F00CD1B3339A}"/>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51" name="Freeform 19">
                    <a:extLst>
                      <a:ext uri="{FF2B5EF4-FFF2-40B4-BE49-F238E27FC236}">
                        <a16:creationId xmlns:a16="http://schemas.microsoft.com/office/drawing/2014/main" id="{1A88A254-2D85-4C48-AA72-9896190A2673}"/>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grpSp>
        <p:cxnSp>
          <p:nvCxnSpPr>
            <p:cNvPr id="175" name="Straight Arrow Connector 992">
              <a:extLst>
                <a:ext uri="{FF2B5EF4-FFF2-40B4-BE49-F238E27FC236}">
                  <a16:creationId xmlns:a16="http://schemas.microsoft.com/office/drawing/2014/main" id="{E3BFE500-454D-46D8-AA28-BF4BF94CD460}"/>
                </a:ext>
              </a:extLst>
            </p:cNvPr>
            <p:cNvCxnSpPr>
              <a:cxnSpLocks/>
            </p:cNvCxnSpPr>
            <p:nvPr/>
          </p:nvCxnSpPr>
          <p:spPr>
            <a:xfrm>
              <a:off x="1750961" y="5402057"/>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176" name="Rectangle: Rounded Corners 274">
              <a:extLst>
                <a:ext uri="{FF2B5EF4-FFF2-40B4-BE49-F238E27FC236}">
                  <a16:creationId xmlns:a16="http://schemas.microsoft.com/office/drawing/2014/main" id="{FAD29FFF-BA8D-4525-9872-3772FCC4F5A9}"/>
                </a:ext>
              </a:extLst>
            </p:cNvPr>
            <p:cNvSpPr/>
            <p:nvPr/>
          </p:nvSpPr>
          <p:spPr bwMode="auto">
            <a:xfrm>
              <a:off x="4222623" y="4919844"/>
              <a:ext cx="1550502" cy="974190"/>
            </a:xfrm>
            <a:prstGeom prst="roundRect">
              <a:avLst>
                <a:gd name="adj" fmla="val 50000"/>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177" name="Group 994">
              <a:extLst>
                <a:ext uri="{FF2B5EF4-FFF2-40B4-BE49-F238E27FC236}">
                  <a16:creationId xmlns:a16="http://schemas.microsoft.com/office/drawing/2014/main" id="{144C0DE2-822D-4073-AED9-C390E8C4B4D9}"/>
                </a:ext>
              </a:extLst>
            </p:cNvPr>
            <p:cNvGrpSpPr/>
            <p:nvPr/>
          </p:nvGrpSpPr>
          <p:grpSpPr>
            <a:xfrm>
              <a:off x="4226083" y="4804390"/>
              <a:ext cx="452260" cy="417074"/>
              <a:chOff x="7989965" y="5173839"/>
              <a:chExt cx="308230" cy="284249"/>
            </a:xfrm>
          </p:grpSpPr>
          <p:sp>
            <p:nvSpPr>
              <p:cNvPr id="238" name="Rectangle 1055">
                <a:extLst>
                  <a:ext uri="{FF2B5EF4-FFF2-40B4-BE49-F238E27FC236}">
                    <a16:creationId xmlns:a16="http://schemas.microsoft.com/office/drawing/2014/main" id="{AE195D63-E97C-4125-A939-7C5572495036}"/>
                  </a:ext>
                </a:extLst>
              </p:cNvPr>
              <p:cNvSpPr/>
              <p:nvPr/>
            </p:nvSpPr>
            <p:spPr bwMode="auto">
              <a:xfrm rot="2791835">
                <a:off x="8049962" y="5214759"/>
                <a:ext cx="187231" cy="1944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39" name="Group 1056">
                <a:extLst>
                  <a:ext uri="{FF2B5EF4-FFF2-40B4-BE49-F238E27FC236}">
                    <a16:creationId xmlns:a16="http://schemas.microsoft.com/office/drawing/2014/main" id="{0E2FF37B-310A-4BE0-9217-9A50B1CA0019}"/>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D7C4BBB3-6F59-43C3-9816-828ACE88C697}"/>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241" name="Group 1058">
                  <a:extLst>
                    <a:ext uri="{FF2B5EF4-FFF2-40B4-BE49-F238E27FC236}">
                      <a16:creationId xmlns:a16="http://schemas.microsoft.com/office/drawing/2014/main" id="{2DB2076D-11A5-44F7-AFCA-28703CCFFACF}"/>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05F92448-7B57-4564-AAD8-E53CD70A693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43" name="Freeform 16">
                    <a:extLst>
                      <a:ext uri="{FF2B5EF4-FFF2-40B4-BE49-F238E27FC236}">
                        <a16:creationId xmlns:a16="http://schemas.microsoft.com/office/drawing/2014/main" id="{59E3BF92-2737-47B9-BFA8-2F1242B067C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44" name="Freeform 19">
                    <a:extLst>
                      <a:ext uri="{FF2B5EF4-FFF2-40B4-BE49-F238E27FC236}">
                        <a16:creationId xmlns:a16="http://schemas.microsoft.com/office/drawing/2014/main" id="{C475C129-5CC0-461D-967E-1AFCC66C092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grpSp>
        <p:cxnSp>
          <p:nvCxnSpPr>
            <p:cNvPr id="178" name="Straight Arrow Connector 995">
              <a:extLst>
                <a:ext uri="{FF2B5EF4-FFF2-40B4-BE49-F238E27FC236}">
                  <a16:creationId xmlns:a16="http://schemas.microsoft.com/office/drawing/2014/main" id="{AAFBCC54-8D01-48F3-B776-407A96DDACF1}"/>
                </a:ext>
              </a:extLst>
            </p:cNvPr>
            <p:cNvCxnSpPr>
              <a:cxnSpLocks/>
            </p:cNvCxnSpPr>
            <p:nvPr/>
          </p:nvCxnSpPr>
          <p:spPr>
            <a:xfrm>
              <a:off x="3795352" y="5402057"/>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179" name="Freeform 52">
              <a:extLst>
                <a:ext uri="{FF2B5EF4-FFF2-40B4-BE49-F238E27FC236}">
                  <a16:creationId xmlns:a16="http://schemas.microsoft.com/office/drawing/2014/main" id="{49CCC291-34DD-48D7-9CBB-437ED40108F6}"/>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80" name="Freeform 53">
              <a:extLst>
                <a:ext uri="{FF2B5EF4-FFF2-40B4-BE49-F238E27FC236}">
                  <a16:creationId xmlns:a16="http://schemas.microsoft.com/office/drawing/2014/main" id="{6EE160C9-4894-44FF-8074-5A900372DDC1}"/>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81" name="Freeform 54">
              <a:extLst>
                <a:ext uri="{FF2B5EF4-FFF2-40B4-BE49-F238E27FC236}">
                  <a16:creationId xmlns:a16="http://schemas.microsoft.com/office/drawing/2014/main" id="{4FC2C5E7-1094-4202-B7D6-A898C0469DF2}"/>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82" name="Freeform 55">
              <a:extLst>
                <a:ext uri="{FF2B5EF4-FFF2-40B4-BE49-F238E27FC236}">
                  <a16:creationId xmlns:a16="http://schemas.microsoft.com/office/drawing/2014/main" id="{4FE674A4-AC5B-4F0A-9E1C-E218DAC7625A}"/>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183" name="Group 1000">
              <a:extLst>
                <a:ext uri="{FF2B5EF4-FFF2-40B4-BE49-F238E27FC236}">
                  <a16:creationId xmlns:a16="http://schemas.microsoft.com/office/drawing/2014/main" id="{47BF4C56-C459-4F7E-A70E-C23EC1AA9229}"/>
                </a:ext>
              </a:extLst>
            </p:cNvPr>
            <p:cNvGrpSpPr/>
            <p:nvPr/>
          </p:nvGrpSpPr>
          <p:grpSpPr>
            <a:xfrm>
              <a:off x="2514949" y="5290541"/>
              <a:ext cx="284339" cy="228502"/>
              <a:chOff x="2514949" y="5290541"/>
              <a:chExt cx="284339" cy="228502"/>
            </a:xfrm>
          </p:grpSpPr>
          <p:sp>
            <p:nvSpPr>
              <p:cNvPr id="229" name="Rectangle 56">
                <a:extLst>
                  <a:ext uri="{FF2B5EF4-FFF2-40B4-BE49-F238E27FC236}">
                    <a16:creationId xmlns:a16="http://schemas.microsoft.com/office/drawing/2014/main" id="{9FBED06D-B49A-479E-B84D-0DCBEE69C2AA}"/>
                  </a:ext>
                </a:extLst>
              </p:cNvPr>
              <p:cNvSpPr>
                <a:spLocks noChangeArrowheads="1"/>
              </p:cNvSpPr>
              <p:nvPr/>
            </p:nvSpPr>
            <p:spPr bwMode="auto">
              <a:xfrm>
                <a:off x="2514949" y="5290541"/>
                <a:ext cx="284339" cy="228502"/>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0" name="Rectangle 57">
                <a:extLst>
                  <a:ext uri="{FF2B5EF4-FFF2-40B4-BE49-F238E27FC236}">
                    <a16:creationId xmlns:a16="http://schemas.microsoft.com/office/drawing/2014/main" id="{928AB04B-B4A1-4F36-BF9A-81933EA20B5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1" name="Rectangle 58">
                <a:extLst>
                  <a:ext uri="{FF2B5EF4-FFF2-40B4-BE49-F238E27FC236}">
                    <a16:creationId xmlns:a16="http://schemas.microsoft.com/office/drawing/2014/main" id="{7B138C42-054C-4D5C-85D5-C239414FD1A8}"/>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2" name="Rectangle 59">
                <a:extLst>
                  <a:ext uri="{FF2B5EF4-FFF2-40B4-BE49-F238E27FC236}">
                    <a16:creationId xmlns:a16="http://schemas.microsoft.com/office/drawing/2014/main" id="{F1FC7212-4C9D-401F-B5E1-43D9AB1CD6CF}"/>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3" name="Rectangle 60">
                <a:extLst>
                  <a:ext uri="{FF2B5EF4-FFF2-40B4-BE49-F238E27FC236}">
                    <a16:creationId xmlns:a16="http://schemas.microsoft.com/office/drawing/2014/main" id="{769C4144-BB86-4313-9C28-2923591AA8E3}"/>
                  </a:ext>
                </a:extLst>
              </p:cNvPr>
              <p:cNvSpPr>
                <a:spLocks noChangeArrowheads="1"/>
              </p:cNvSpPr>
              <p:nvPr/>
            </p:nvSpPr>
            <p:spPr bwMode="auto">
              <a:xfrm>
                <a:off x="2537284" y="5312876"/>
                <a:ext cx="237092" cy="1838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4" name="Rectangle 61">
                <a:extLst>
                  <a:ext uri="{FF2B5EF4-FFF2-40B4-BE49-F238E27FC236}">
                    <a16:creationId xmlns:a16="http://schemas.microsoft.com/office/drawing/2014/main" id="{BFE8FAC7-F233-425D-9296-ABC2A333833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5" name="Freeform 62">
                <a:extLst>
                  <a:ext uri="{FF2B5EF4-FFF2-40B4-BE49-F238E27FC236}">
                    <a16:creationId xmlns:a16="http://schemas.microsoft.com/office/drawing/2014/main" id="{AC061340-D078-4763-BEEE-F18D38941CE5}"/>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6" name="Freeform 63">
                <a:extLst>
                  <a:ext uri="{FF2B5EF4-FFF2-40B4-BE49-F238E27FC236}">
                    <a16:creationId xmlns:a16="http://schemas.microsoft.com/office/drawing/2014/main" id="{6927CB45-5EF4-4B06-959E-341720C377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37" name="Freeform 64">
                <a:extLst>
                  <a:ext uri="{FF2B5EF4-FFF2-40B4-BE49-F238E27FC236}">
                    <a16:creationId xmlns:a16="http://schemas.microsoft.com/office/drawing/2014/main" id="{5F5ADA55-AB3B-485D-9D3B-93724F70EED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cxnSp>
          <p:nvCxnSpPr>
            <p:cNvPr id="184" name="Straight Connector 1001">
              <a:extLst>
                <a:ext uri="{FF2B5EF4-FFF2-40B4-BE49-F238E27FC236}">
                  <a16:creationId xmlns:a16="http://schemas.microsoft.com/office/drawing/2014/main" id="{D3774822-0B29-4F62-B470-8B1F12A97D9F}"/>
                </a:ext>
              </a:extLst>
            </p:cNvPr>
            <p:cNvCxnSpPr>
              <a:stCxn id="220" idx="1"/>
              <a:endCxn id="193" idx="3"/>
            </p:cNvCxnSpPr>
            <p:nvPr/>
          </p:nvCxnSpPr>
          <p:spPr>
            <a:xfrm flipH="1">
              <a:off x="4907597" y="5218164"/>
              <a:ext cx="268306" cy="188775"/>
            </a:xfrm>
            <a:prstGeom prst="line">
              <a:avLst/>
            </a:prstGeom>
            <a:noFill/>
            <a:ln w="9525" cap="flat" cmpd="sng" algn="ctr">
              <a:solidFill>
                <a:srgbClr val="FFFFFF">
                  <a:lumMod val="65000"/>
                </a:srgbClr>
              </a:solidFill>
              <a:prstDash val="solid"/>
              <a:headEnd type="none"/>
              <a:tailEnd type="none"/>
            </a:ln>
            <a:effectLst/>
          </p:spPr>
        </p:cxnSp>
        <p:cxnSp>
          <p:nvCxnSpPr>
            <p:cNvPr id="185" name="Straight Connector 1002">
              <a:extLst>
                <a:ext uri="{FF2B5EF4-FFF2-40B4-BE49-F238E27FC236}">
                  <a16:creationId xmlns:a16="http://schemas.microsoft.com/office/drawing/2014/main" id="{BBCD8DF4-5F18-49AC-9F81-28D05E41F2C7}"/>
                </a:ext>
              </a:extLst>
            </p:cNvPr>
            <p:cNvCxnSpPr>
              <a:cxnSpLocks/>
              <a:stCxn id="211" idx="1"/>
            </p:cNvCxnSpPr>
            <p:nvPr/>
          </p:nvCxnSpPr>
          <p:spPr>
            <a:xfrm flipH="1">
              <a:off x="4903439" y="5401494"/>
              <a:ext cx="272464" cy="4692"/>
            </a:xfrm>
            <a:prstGeom prst="line">
              <a:avLst/>
            </a:prstGeom>
            <a:noFill/>
            <a:ln w="9525" cap="flat" cmpd="sng" algn="ctr">
              <a:solidFill>
                <a:srgbClr val="FFFFFF">
                  <a:lumMod val="65000"/>
                </a:srgbClr>
              </a:solidFill>
              <a:prstDash val="solid"/>
              <a:headEnd type="none"/>
              <a:tailEnd type="none"/>
            </a:ln>
            <a:effectLst/>
          </p:spPr>
        </p:cxnSp>
        <p:cxnSp>
          <p:nvCxnSpPr>
            <p:cNvPr id="186" name="Straight Connector 1003">
              <a:extLst>
                <a:ext uri="{FF2B5EF4-FFF2-40B4-BE49-F238E27FC236}">
                  <a16:creationId xmlns:a16="http://schemas.microsoft.com/office/drawing/2014/main" id="{A50DE63F-D4DF-444D-9602-54EC09439729}"/>
                </a:ext>
              </a:extLst>
            </p:cNvPr>
            <p:cNvCxnSpPr>
              <a:cxnSpLocks/>
              <a:stCxn id="202" idx="1"/>
            </p:cNvCxnSpPr>
            <p:nvPr/>
          </p:nvCxnSpPr>
          <p:spPr>
            <a:xfrm flipH="1" flipV="1">
              <a:off x="4903439" y="5406186"/>
              <a:ext cx="272464" cy="178638"/>
            </a:xfrm>
            <a:prstGeom prst="line">
              <a:avLst/>
            </a:prstGeom>
            <a:noFill/>
            <a:ln w="9525" cap="flat" cmpd="sng" algn="ctr">
              <a:solidFill>
                <a:srgbClr val="FFFFFF">
                  <a:lumMod val="65000"/>
                </a:srgbClr>
              </a:solidFill>
              <a:prstDash val="solid"/>
              <a:headEnd type="none"/>
              <a:tailEnd type="none"/>
            </a:ln>
            <a:effectLst/>
          </p:spPr>
        </p:cxnSp>
        <p:grpSp>
          <p:nvGrpSpPr>
            <p:cNvPr id="187" name="Group 1004">
              <a:extLst>
                <a:ext uri="{FF2B5EF4-FFF2-40B4-BE49-F238E27FC236}">
                  <a16:creationId xmlns:a16="http://schemas.microsoft.com/office/drawing/2014/main" id="{7B8F16A1-1C02-47DA-940E-6F8E860767FD}"/>
                </a:ext>
              </a:extLst>
            </p:cNvPr>
            <p:cNvGrpSpPr/>
            <p:nvPr/>
          </p:nvGrpSpPr>
          <p:grpSpPr>
            <a:xfrm>
              <a:off x="5175903" y="5136111"/>
              <a:ext cx="204208" cy="164106"/>
              <a:chOff x="2514949" y="5290541"/>
              <a:chExt cx="284339" cy="228502"/>
            </a:xfrm>
          </p:grpSpPr>
          <p:sp>
            <p:nvSpPr>
              <p:cNvPr id="220" name="Rectangle 56">
                <a:extLst>
                  <a:ext uri="{FF2B5EF4-FFF2-40B4-BE49-F238E27FC236}">
                    <a16:creationId xmlns:a16="http://schemas.microsoft.com/office/drawing/2014/main" id="{5B5E62D5-8F9E-4D6E-B722-05FBB783E5A8}"/>
                  </a:ext>
                </a:extLst>
              </p:cNvPr>
              <p:cNvSpPr>
                <a:spLocks noChangeArrowheads="1"/>
              </p:cNvSpPr>
              <p:nvPr/>
            </p:nvSpPr>
            <p:spPr bwMode="auto">
              <a:xfrm>
                <a:off x="2514949" y="5290541"/>
                <a:ext cx="284339" cy="228502"/>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1" name="Rectangle 57">
                <a:extLst>
                  <a:ext uri="{FF2B5EF4-FFF2-40B4-BE49-F238E27FC236}">
                    <a16:creationId xmlns:a16="http://schemas.microsoft.com/office/drawing/2014/main" id="{9B6676A3-E761-440D-8F96-8859A27967F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2" name="Rectangle 58">
                <a:extLst>
                  <a:ext uri="{FF2B5EF4-FFF2-40B4-BE49-F238E27FC236}">
                    <a16:creationId xmlns:a16="http://schemas.microsoft.com/office/drawing/2014/main" id="{25C4E062-61D2-49B6-A91E-8288A3945F0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3" name="Rectangle 59">
                <a:extLst>
                  <a:ext uri="{FF2B5EF4-FFF2-40B4-BE49-F238E27FC236}">
                    <a16:creationId xmlns:a16="http://schemas.microsoft.com/office/drawing/2014/main" id="{5AF3CBA3-93CD-49BA-96E3-5AAE061BF71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4" name="Rectangle 60">
                <a:extLst>
                  <a:ext uri="{FF2B5EF4-FFF2-40B4-BE49-F238E27FC236}">
                    <a16:creationId xmlns:a16="http://schemas.microsoft.com/office/drawing/2014/main" id="{496EAC20-67E5-47C9-8D1C-0E41CBE98CFA}"/>
                  </a:ext>
                </a:extLst>
              </p:cNvPr>
              <p:cNvSpPr>
                <a:spLocks noChangeArrowheads="1"/>
              </p:cNvSpPr>
              <p:nvPr/>
            </p:nvSpPr>
            <p:spPr bwMode="auto">
              <a:xfrm>
                <a:off x="2537284" y="5312876"/>
                <a:ext cx="237092" cy="1838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5" name="Rectangle 61">
                <a:extLst>
                  <a:ext uri="{FF2B5EF4-FFF2-40B4-BE49-F238E27FC236}">
                    <a16:creationId xmlns:a16="http://schemas.microsoft.com/office/drawing/2014/main" id="{F1CF0EFB-62D2-4867-BD5E-A10DA710F95D}"/>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6" name="Freeform 62">
                <a:extLst>
                  <a:ext uri="{FF2B5EF4-FFF2-40B4-BE49-F238E27FC236}">
                    <a16:creationId xmlns:a16="http://schemas.microsoft.com/office/drawing/2014/main" id="{82EFA880-1809-4550-AD7A-A170BC68541C}"/>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7" name="Freeform 63">
                <a:extLst>
                  <a:ext uri="{FF2B5EF4-FFF2-40B4-BE49-F238E27FC236}">
                    <a16:creationId xmlns:a16="http://schemas.microsoft.com/office/drawing/2014/main" id="{ACF194BC-7ECF-4698-B213-67D2173B2B2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28" name="Freeform 64">
                <a:extLst>
                  <a:ext uri="{FF2B5EF4-FFF2-40B4-BE49-F238E27FC236}">
                    <a16:creationId xmlns:a16="http://schemas.microsoft.com/office/drawing/2014/main" id="{77A4DF5B-FAF2-419C-97A8-C5E1A5414C38}"/>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nvGrpSpPr>
            <p:cNvPr id="188" name="Group 1005">
              <a:extLst>
                <a:ext uri="{FF2B5EF4-FFF2-40B4-BE49-F238E27FC236}">
                  <a16:creationId xmlns:a16="http://schemas.microsoft.com/office/drawing/2014/main" id="{81093768-928A-4512-BEFB-00BF4A2416CF}"/>
                </a:ext>
              </a:extLst>
            </p:cNvPr>
            <p:cNvGrpSpPr/>
            <p:nvPr/>
          </p:nvGrpSpPr>
          <p:grpSpPr>
            <a:xfrm>
              <a:off x="5175903" y="5319441"/>
              <a:ext cx="204208" cy="164106"/>
              <a:chOff x="2514949" y="5290541"/>
              <a:chExt cx="284339" cy="228502"/>
            </a:xfrm>
          </p:grpSpPr>
          <p:sp>
            <p:nvSpPr>
              <p:cNvPr id="211" name="Rectangle 56">
                <a:extLst>
                  <a:ext uri="{FF2B5EF4-FFF2-40B4-BE49-F238E27FC236}">
                    <a16:creationId xmlns:a16="http://schemas.microsoft.com/office/drawing/2014/main" id="{CE7BC015-A4A9-4D80-9E0B-F0C59D93BC90}"/>
                  </a:ext>
                </a:extLst>
              </p:cNvPr>
              <p:cNvSpPr>
                <a:spLocks noChangeArrowheads="1"/>
              </p:cNvSpPr>
              <p:nvPr/>
            </p:nvSpPr>
            <p:spPr bwMode="auto">
              <a:xfrm>
                <a:off x="2514949" y="5290541"/>
                <a:ext cx="284339" cy="228502"/>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2" name="Rectangle 57">
                <a:extLst>
                  <a:ext uri="{FF2B5EF4-FFF2-40B4-BE49-F238E27FC236}">
                    <a16:creationId xmlns:a16="http://schemas.microsoft.com/office/drawing/2014/main" id="{B229B323-810B-4DBB-9F47-A755E8076F11}"/>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3" name="Rectangle 58">
                <a:extLst>
                  <a:ext uri="{FF2B5EF4-FFF2-40B4-BE49-F238E27FC236}">
                    <a16:creationId xmlns:a16="http://schemas.microsoft.com/office/drawing/2014/main" id="{42932C62-CB29-4E46-88FC-09922303D4B5}"/>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4" name="Rectangle 59">
                <a:extLst>
                  <a:ext uri="{FF2B5EF4-FFF2-40B4-BE49-F238E27FC236}">
                    <a16:creationId xmlns:a16="http://schemas.microsoft.com/office/drawing/2014/main" id="{49259CAF-573E-4338-99FA-14A8A992C74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5" name="Rectangle 60">
                <a:extLst>
                  <a:ext uri="{FF2B5EF4-FFF2-40B4-BE49-F238E27FC236}">
                    <a16:creationId xmlns:a16="http://schemas.microsoft.com/office/drawing/2014/main" id="{7B0F1665-C3AD-410B-AD02-37BA4A4CE430}"/>
                  </a:ext>
                </a:extLst>
              </p:cNvPr>
              <p:cNvSpPr>
                <a:spLocks noChangeArrowheads="1"/>
              </p:cNvSpPr>
              <p:nvPr/>
            </p:nvSpPr>
            <p:spPr bwMode="auto">
              <a:xfrm>
                <a:off x="2537284" y="5312876"/>
                <a:ext cx="237092" cy="1838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6" name="Rectangle 61">
                <a:extLst>
                  <a:ext uri="{FF2B5EF4-FFF2-40B4-BE49-F238E27FC236}">
                    <a16:creationId xmlns:a16="http://schemas.microsoft.com/office/drawing/2014/main" id="{4C2E6FAA-9DCE-4B9E-A5A3-7CD687FA051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7" name="Freeform 62">
                <a:extLst>
                  <a:ext uri="{FF2B5EF4-FFF2-40B4-BE49-F238E27FC236}">
                    <a16:creationId xmlns:a16="http://schemas.microsoft.com/office/drawing/2014/main" id="{D9FF337C-BE4B-4485-AB22-283885D569AB}"/>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8" name="Freeform 63">
                <a:extLst>
                  <a:ext uri="{FF2B5EF4-FFF2-40B4-BE49-F238E27FC236}">
                    <a16:creationId xmlns:a16="http://schemas.microsoft.com/office/drawing/2014/main" id="{8520714E-F704-4F77-A2E4-1817138CEF38}"/>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9" name="Freeform 64">
                <a:extLst>
                  <a:ext uri="{FF2B5EF4-FFF2-40B4-BE49-F238E27FC236}">
                    <a16:creationId xmlns:a16="http://schemas.microsoft.com/office/drawing/2014/main" id="{09B4848D-4ACE-4E4C-82E2-D18E93BFCC5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nvGrpSpPr>
            <p:cNvPr id="189" name="Group 1006">
              <a:extLst>
                <a:ext uri="{FF2B5EF4-FFF2-40B4-BE49-F238E27FC236}">
                  <a16:creationId xmlns:a16="http://schemas.microsoft.com/office/drawing/2014/main" id="{B7A06720-99B6-4DC6-949F-3F3485832225}"/>
                </a:ext>
              </a:extLst>
            </p:cNvPr>
            <p:cNvGrpSpPr/>
            <p:nvPr/>
          </p:nvGrpSpPr>
          <p:grpSpPr>
            <a:xfrm>
              <a:off x="5175903" y="5502771"/>
              <a:ext cx="204208" cy="164106"/>
              <a:chOff x="2514949" y="5290541"/>
              <a:chExt cx="284339" cy="228502"/>
            </a:xfrm>
          </p:grpSpPr>
          <p:sp>
            <p:nvSpPr>
              <p:cNvPr id="202" name="Rectangle 56">
                <a:extLst>
                  <a:ext uri="{FF2B5EF4-FFF2-40B4-BE49-F238E27FC236}">
                    <a16:creationId xmlns:a16="http://schemas.microsoft.com/office/drawing/2014/main" id="{F30F3D5B-172E-47A9-85F7-9E0FF029056A}"/>
                  </a:ext>
                </a:extLst>
              </p:cNvPr>
              <p:cNvSpPr>
                <a:spLocks noChangeArrowheads="1"/>
              </p:cNvSpPr>
              <p:nvPr/>
            </p:nvSpPr>
            <p:spPr bwMode="auto">
              <a:xfrm>
                <a:off x="2514949" y="5290541"/>
                <a:ext cx="284339" cy="228502"/>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3" name="Rectangle 57">
                <a:extLst>
                  <a:ext uri="{FF2B5EF4-FFF2-40B4-BE49-F238E27FC236}">
                    <a16:creationId xmlns:a16="http://schemas.microsoft.com/office/drawing/2014/main" id="{78583E8D-A7B8-48CA-81E1-A132B15CBE2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4" name="Rectangle 58">
                <a:extLst>
                  <a:ext uri="{FF2B5EF4-FFF2-40B4-BE49-F238E27FC236}">
                    <a16:creationId xmlns:a16="http://schemas.microsoft.com/office/drawing/2014/main" id="{16BE25F0-98B0-4AF6-8137-1C897976B11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5" name="Rectangle 59">
                <a:extLst>
                  <a:ext uri="{FF2B5EF4-FFF2-40B4-BE49-F238E27FC236}">
                    <a16:creationId xmlns:a16="http://schemas.microsoft.com/office/drawing/2014/main" id="{391FC293-FF6C-418A-A9BD-26A0215FD6D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6" name="Rectangle 60">
                <a:extLst>
                  <a:ext uri="{FF2B5EF4-FFF2-40B4-BE49-F238E27FC236}">
                    <a16:creationId xmlns:a16="http://schemas.microsoft.com/office/drawing/2014/main" id="{BDDA1183-910B-4F85-8C8E-734C7592C61C}"/>
                  </a:ext>
                </a:extLst>
              </p:cNvPr>
              <p:cNvSpPr>
                <a:spLocks noChangeArrowheads="1"/>
              </p:cNvSpPr>
              <p:nvPr/>
            </p:nvSpPr>
            <p:spPr bwMode="auto">
              <a:xfrm>
                <a:off x="2537284" y="5312876"/>
                <a:ext cx="237092" cy="1838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7" name="Rectangle 61">
                <a:extLst>
                  <a:ext uri="{FF2B5EF4-FFF2-40B4-BE49-F238E27FC236}">
                    <a16:creationId xmlns:a16="http://schemas.microsoft.com/office/drawing/2014/main" id="{4F7DD7BF-E9E4-464A-8BF7-38611D76037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8" name="Freeform 62">
                <a:extLst>
                  <a:ext uri="{FF2B5EF4-FFF2-40B4-BE49-F238E27FC236}">
                    <a16:creationId xmlns:a16="http://schemas.microsoft.com/office/drawing/2014/main" id="{5BAEADF9-CECF-4F35-B8E7-8AD3D324532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9" name="Freeform 63">
                <a:extLst>
                  <a:ext uri="{FF2B5EF4-FFF2-40B4-BE49-F238E27FC236}">
                    <a16:creationId xmlns:a16="http://schemas.microsoft.com/office/drawing/2014/main" id="{3A19A695-E7A6-4758-8D6A-0B24C656A0F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10" name="Freeform 64">
                <a:extLst>
                  <a:ext uri="{FF2B5EF4-FFF2-40B4-BE49-F238E27FC236}">
                    <a16:creationId xmlns:a16="http://schemas.microsoft.com/office/drawing/2014/main" id="{B91846F0-8F75-40FA-BCAC-B55667FCC96F}"/>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nvGrpSpPr>
            <p:cNvPr id="190" name="Group 1007">
              <a:extLst>
                <a:ext uri="{FF2B5EF4-FFF2-40B4-BE49-F238E27FC236}">
                  <a16:creationId xmlns:a16="http://schemas.microsoft.com/office/drawing/2014/main" id="{6DCCD079-DF85-4329-A62F-F57AFDC4F04D}"/>
                </a:ext>
              </a:extLst>
            </p:cNvPr>
            <p:cNvGrpSpPr/>
            <p:nvPr/>
          </p:nvGrpSpPr>
          <p:grpSpPr>
            <a:xfrm>
              <a:off x="4623258" y="5292688"/>
              <a:ext cx="284339" cy="228502"/>
              <a:chOff x="2514949" y="5290541"/>
              <a:chExt cx="284339" cy="228502"/>
            </a:xfrm>
          </p:grpSpPr>
          <p:sp>
            <p:nvSpPr>
              <p:cNvPr id="193" name="Rectangle 56">
                <a:extLst>
                  <a:ext uri="{FF2B5EF4-FFF2-40B4-BE49-F238E27FC236}">
                    <a16:creationId xmlns:a16="http://schemas.microsoft.com/office/drawing/2014/main" id="{A768F209-BF96-488B-87F5-C2606935915C}"/>
                  </a:ext>
                </a:extLst>
              </p:cNvPr>
              <p:cNvSpPr>
                <a:spLocks noChangeArrowheads="1"/>
              </p:cNvSpPr>
              <p:nvPr/>
            </p:nvSpPr>
            <p:spPr bwMode="auto">
              <a:xfrm>
                <a:off x="2514949" y="5290541"/>
                <a:ext cx="284339" cy="228502"/>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4" name="Rectangle 57">
                <a:extLst>
                  <a:ext uri="{FF2B5EF4-FFF2-40B4-BE49-F238E27FC236}">
                    <a16:creationId xmlns:a16="http://schemas.microsoft.com/office/drawing/2014/main" id="{106B6668-CE05-409F-A01F-8E6357BAC283}"/>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5" name="Rectangle 58">
                <a:extLst>
                  <a:ext uri="{FF2B5EF4-FFF2-40B4-BE49-F238E27FC236}">
                    <a16:creationId xmlns:a16="http://schemas.microsoft.com/office/drawing/2014/main" id="{CCB58EB8-89AB-41B2-BA54-D87DB269816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6" name="Rectangle 59">
                <a:extLst>
                  <a:ext uri="{FF2B5EF4-FFF2-40B4-BE49-F238E27FC236}">
                    <a16:creationId xmlns:a16="http://schemas.microsoft.com/office/drawing/2014/main" id="{8D47D822-93A8-4E01-A10B-5D514E6DF84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7" name="Rectangle 60">
                <a:extLst>
                  <a:ext uri="{FF2B5EF4-FFF2-40B4-BE49-F238E27FC236}">
                    <a16:creationId xmlns:a16="http://schemas.microsoft.com/office/drawing/2014/main" id="{562CD2A4-789B-4DCC-BE8F-B097C7F8F17D}"/>
                  </a:ext>
                </a:extLst>
              </p:cNvPr>
              <p:cNvSpPr>
                <a:spLocks noChangeArrowheads="1"/>
              </p:cNvSpPr>
              <p:nvPr/>
            </p:nvSpPr>
            <p:spPr bwMode="auto">
              <a:xfrm>
                <a:off x="2537284" y="5312876"/>
                <a:ext cx="237092" cy="1838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8" name="Rectangle 61">
                <a:extLst>
                  <a:ext uri="{FF2B5EF4-FFF2-40B4-BE49-F238E27FC236}">
                    <a16:creationId xmlns:a16="http://schemas.microsoft.com/office/drawing/2014/main" id="{9556E8CE-8057-49E2-915F-9A445CA293CD}"/>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199" name="Freeform 62">
                <a:extLst>
                  <a:ext uri="{FF2B5EF4-FFF2-40B4-BE49-F238E27FC236}">
                    <a16:creationId xmlns:a16="http://schemas.microsoft.com/office/drawing/2014/main" id="{4243AD1F-2101-4A1D-B7BF-9B9B98647CC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0" name="Freeform 63">
                <a:extLst>
                  <a:ext uri="{FF2B5EF4-FFF2-40B4-BE49-F238E27FC236}">
                    <a16:creationId xmlns:a16="http://schemas.microsoft.com/office/drawing/2014/main" id="{97FCAAA1-EB49-4B5B-8998-C356141287F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01" name="Freeform 64">
                <a:extLst>
                  <a:ext uri="{FF2B5EF4-FFF2-40B4-BE49-F238E27FC236}">
                    <a16:creationId xmlns:a16="http://schemas.microsoft.com/office/drawing/2014/main" id="{96B2F436-70F9-47CB-AE2A-DF17FBE969E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sp>
          <p:nvSpPr>
            <p:cNvPr id="191" name="Rectangle 47">
              <a:extLst>
                <a:ext uri="{FF2B5EF4-FFF2-40B4-BE49-F238E27FC236}">
                  <a16:creationId xmlns:a16="http://schemas.microsoft.com/office/drawing/2014/main" id="{D61C6507-65AF-4714-AF5B-169D375C4BFE}"/>
                </a:ext>
              </a:extLst>
            </p:cNvPr>
            <p:cNvSpPr>
              <a:spLocks noChangeArrowheads="1"/>
            </p:cNvSpPr>
            <p:nvPr/>
          </p:nvSpPr>
          <p:spPr bwMode="auto">
            <a:xfrm>
              <a:off x="2564703" y="6005909"/>
              <a:ext cx="777567"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Stores in </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blob storage</a:t>
              </a:r>
            </a:p>
          </p:txBody>
        </p:sp>
        <p:sp>
          <p:nvSpPr>
            <p:cNvPr id="192" name="Rectangle 47">
              <a:extLst>
                <a:ext uri="{FF2B5EF4-FFF2-40B4-BE49-F238E27FC236}">
                  <a16:creationId xmlns:a16="http://schemas.microsoft.com/office/drawing/2014/main" id="{3F2DEF04-782F-4705-99E9-8897CD050B11}"/>
                </a:ext>
              </a:extLst>
            </p:cNvPr>
            <p:cNvSpPr>
              <a:spLocks noChangeArrowheads="1"/>
            </p:cNvSpPr>
            <p:nvPr/>
          </p:nvSpPr>
          <p:spPr bwMode="auto">
            <a:xfrm>
              <a:off x="4498470" y="6005909"/>
              <a:ext cx="998813"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Produces scaled</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images</a:t>
              </a:r>
            </a:p>
          </p:txBody>
        </p:sp>
      </p:grpSp>
      <p:grpSp>
        <p:nvGrpSpPr>
          <p:cNvPr id="276" name="Group 1093">
            <a:extLst>
              <a:ext uri="{FF2B5EF4-FFF2-40B4-BE49-F238E27FC236}">
                <a16:creationId xmlns:a16="http://schemas.microsoft.com/office/drawing/2014/main" id="{66C7B610-119F-4F10-B83E-ECF36B090FB3}"/>
              </a:ext>
            </a:extLst>
          </p:cNvPr>
          <p:cNvGrpSpPr/>
          <p:nvPr/>
        </p:nvGrpSpPr>
        <p:grpSpPr>
          <a:xfrm>
            <a:off x="6240722" y="1535674"/>
            <a:ext cx="5732657" cy="2276028"/>
            <a:chOff x="6240725" y="1916792"/>
            <a:chExt cx="5733470" cy="2276351"/>
          </a:xfrm>
        </p:grpSpPr>
        <p:sp>
          <p:nvSpPr>
            <p:cNvPr id="277" name="Rectangle 1094">
              <a:extLst>
                <a:ext uri="{FF2B5EF4-FFF2-40B4-BE49-F238E27FC236}">
                  <a16:creationId xmlns:a16="http://schemas.microsoft.com/office/drawing/2014/main" id="{CC8E1AC2-4776-4A23-99DE-A267DF83C3DA}"/>
                </a:ext>
              </a:extLst>
            </p:cNvPr>
            <p:cNvSpPr/>
            <p:nvPr/>
          </p:nvSpPr>
          <p:spPr bwMode="auto">
            <a:xfrm>
              <a:off x="6240725" y="1916792"/>
              <a:ext cx="5733470" cy="2276351"/>
            </a:xfrm>
            <a:prstGeom prst="rect">
              <a:avLst/>
            </a:prstGeom>
            <a:solidFill>
              <a:srgbClr val="FFFFFF">
                <a:lumMod val="95000"/>
              </a:srgbClr>
            </a:solidFill>
            <a:ln w="19050" cap="flat" cmpd="sng" algn="ctr">
              <a:no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14049" eaLnBrk="1" fontAlgn="auto" latinLnBrk="0" hangingPunct="1">
                <a:lnSpc>
                  <a:spcPct val="100000"/>
                </a:lnSpc>
                <a:spcBef>
                  <a:spcPts val="0"/>
                </a:spcBef>
                <a:spcAft>
                  <a:spcPts val="0"/>
                </a:spcAft>
                <a:buClrTx/>
                <a:buSzTx/>
                <a:buFontTx/>
                <a:buNone/>
                <a:tabLst/>
                <a:defRPr/>
              </a:pPr>
              <a:r>
                <a:rPr kumimoji="0" lang="ja-JP" alt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rPr>
                <a:t>タイマーベース処理</a:t>
              </a:r>
              <a:endParaRPr kumimoji="0" lang="en-US" sz="2000" b="0" i="0" u="none" strike="noStrike" kern="0" cap="none" spc="0" normalizeH="0" baseline="0" noProof="0" dirty="0">
                <a:ln>
                  <a:noFill/>
                </a:ln>
                <a:gradFill>
                  <a:gsLst>
                    <a:gs pos="0">
                      <a:srgbClr val="0078D7"/>
                    </a:gs>
                    <a:gs pos="100000">
                      <a:srgbClr val="0078D7"/>
                    </a:gs>
                  </a:gsLst>
                  <a:lin ang="5400000" scaled="0"/>
                </a:gradFill>
                <a:effectLst/>
                <a:uLnTx/>
                <a:uFillTx/>
                <a:latin typeface="Meiryo" charset="-128"/>
                <a:ea typeface="Meiryo" charset="-128"/>
                <a:cs typeface="Meiryo" charset="-128"/>
              </a:endParaRPr>
            </a:p>
          </p:txBody>
        </p:sp>
        <p:sp>
          <p:nvSpPr>
            <p:cNvPr id="278" name="Rectangle 47">
              <a:extLst>
                <a:ext uri="{FF2B5EF4-FFF2-40B4-BE49-F238E27FC236}">
                  <a16:creationId xmlns:a16="http://schemas.microsoft.com/office/drawing/2014/main" id="{882CE299-0EED-4CCB-93BE-6B0ED3415A5C}"/>
                </a:ext>
              </a:extLst>
            </p:cNvPr>
            <p:cNvSpPr>
              <a:spLocks noChangeArrowheads="1"/>
            </p:cNvSpPr>
            <p:nvPr/>
          </p:nvSpPr>
          <p:spPr bwMode="auto">
            <a:xfrm>
              <a:off x="10848936" y="3774773"/>
              <a:ext cx="694199" cy="14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Clean table</a:t>
              </a:r>
            </a:p>
          </p:txBody>
        </p:sp>
        <p:sp>
          <p:nvSpPr>
            <p:cNvPr id="279" name="Rectangle 47">
              <a:extLst>
                <a:ext uri="{FF2B5EF4-FFF2-40B4-BE49-F238E27FC236}">
                  <a16:creationId xmlns:a16="http://schemas.microsoft.com/office/drawing/2014/main" id="{816CAC63-45A7-45D3-A860-89BB732C0B8B}"/>
                </a:ext>
              </a:extLst>
            </p:cNvPr>
            <p:cNvSpPr>
              <a:spLocks noChangeArrowheads="1"/>
            </p:cNvSpPr>
            <p:nvPr/>
          </p:nvSpPr>
          <p:spPr bwMode="auto">
            <a:xfrm>
              <a:off x="6656089" y="3774773"/>
              <a:ext cx="553115" cy="28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Every 15</a:t>
              </a:r>
              <a:b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b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minutes</a:t>
              </a:r>
            </a:p>
          </p:txBody>
        </p:sp>
        <p:cxnSp>
          <p:nvCxnSpPr>
            <p:cNvPr id="280" name="Straight Arrow Connector 1097">
              <a:extLst>
                <a:ext uri="{FF2B5EF4-FFF2-40B4-BE49-F238E27FC236}">
                  <a16:creationId xmlns:a16="http://schemas.microsoft.com/office/drawing/2014/main" id="{B7119AE5-D86F-489C-BC7A-2A3D7D981FEE}"/>
                </a:ext>
              </a:extLst>
            </p:cNvPr>
            <p:cNvCxnSpPr>
              <a:cxnSpLocks/>
            </p:cNvCxnSpPr>
            <p:nvPr/>
          </p:nvCxnSpPr>
          <p:spPr>
            <a:xfrm>
              <a:off x="7355130" y="3089583"/>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281" name="Rectangle: Rounded Corners 354">
              <a:extLst>
                <a:ext uri="{FF2B5EF4-FFF2-40B4-BE49-F238E27FC236}">
                  <a16:creationId xmlns:a16="http://schemas.microsoft.com/office/drawing/2014/main" id="{57677A3A-3E8B-49B5-B977-5C56274AD115}"/>
                </a:ext>
              </a:extLst>
            </p:cNvPr>
            <p:cNvSpPr/>
            <p:nvPr/>
          </p:nvSpPr>
          <p:spPr bwMode="auto">
            <a:xfrm>
              <a:off x="7914489" y="2640283"/>
              <a:ext cx="2183095" cy="974190"/>
            </a:xfrm>
            <a:prstGeom prst="roundRect">
              <a:avLst>
                <a:gd name="adj" fmla="val 50000"/>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82" name="Group 1099">
              <a:extLst>
                <a:ext uri="{FF2B5EF4-FFF2-40B4-BE49-F238E27FC236}">
                  <a16:creationId xmlns:a16="http://schemas.microsoft.com/office/drawing/2014/main" id="{560BD07C-6392-4FEF-8A6A-6E052841C50A}"/>
                </a:ext>
              </a:extLst>
            </p:cNvPr>
            <p:cNvGrpSpPr/>
            <p:nvPr/>
          </p:nvGrpSpPr>
          <p:grpSpPr>
            <a:xfrm>
              <a:off x="7917950" y="2524829"/>
              <a:ext cx="452260" cy="417074"/>
              <a:chOff x="7989965" y="5173839"/>
              <a:chExt cx="308230" cy="284249"/>
            </a:xfrm>
          </p:grpSpPr>
          <p:sp>
            <p:nvSpPr>
              <p:cNvPr id="367" name="Rectangle 1184">
                <a:extLst>
                  <a:ext uri="{FF2B5EF4-FFF2-40B4-BE49-F238E27FC236}">
                    <a16:creationId xmlns:a16="http://schemas.microsoft.com/office/drawing/2014/main" id="{41726D61-C2E1-45A2-B218-63D198FB01DC}"/>
                  </a:ext>
                </a:extLst>
              </p:cNvPr>
              <p:cNvSpPr/>
              <p:nvPr/>
            </p:nvSpPr>
            <p:spPr bwMode="auto">
              <a:xfrm rot="2791835">
                <a:off x="8049962" y="5214759"/>
                <a:ext cx="187231" cy="194497"/>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368" name="Group 1185">
                <a:extLst>
                  <a:ext uri="{FF2B5EF4-FFF2-40B4-BE49-F238E27FC236}">
                    <a16:creationId xmlns:a16="http://schemas.microsoft.com/office/drawing/2014/main" id="{7EEC53B0-A260-4AAE-BCE8-F0DA99BC969F}"/>
                  </a:ext>
                </a:extLst>
              </p:cNvPr>
              <p:cNvGrpSpPr/>
              <p:nvPr/>
            </p:nvGrpSpPr>
            <p:grpSpPr>
              <a:xfrm>
                <a:off x="7989965" y="5173839"/>
                <a:ext cx="308230" cy="284249"/>
                <a:chOff x="7875624" y="5410159"/>
                <a:chExt cx="308230" cy="284249"/>
              </a:xfrm>
            </p:grpSpPr>
            <p:sp>
              <p:nvSpPr>
                <p:cNvPr id="369" name="Freeform 17">
                  <a:extLst>
                    <a:ext uri="{FF2B5EF4-FFF2-40B4-BE49-F238E27FC236}">
                      <a16:creationId xmlns:a16="http://schemas.microsoft.com/office/drawing/2014/main" id="{FCDF6B14-6A10-436C-ACF5-5CB0DA169085}"/>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nvGrpSpPr>
                <p:cNvPr id="370" name="Group 1187">
                  <a:extLst>
                    <a:ext uri="{FF2B5EF4-FFF2-40B4-BE49-F238E27FC236}">
                      <a16:creationId xmlns:a16="http://schemas.microsoft.com/office/drawing/2014/main" id="{58A17075-3852-4BCE-8272-707EE18618EB}"/>
                    </a:ext>
                  </a:extLst>
                </p:cNvPr>
                <p:cNvGrpSpPr/>
                <p:nvPr/>
              </p:nvGrpSpPr>
              <p:grpSpPr>
                <a:xfrm>
                  <a:off x="7875624" y="5410159"/>
                  <a:ext cx="308230" cy="284249"/>
                  <a:chOff x="7875624" y="5410159"/>
                  <a:chExt cx="308230" cy="284249"/>
                </a:xfrm>
              </p:grpSpPr>
              <p:sp>
                <p:nvSpPr>
                  <p:cNvPr id="371" name="Freeform 15">
                    <a:extLst>
                      <a:ext uri="{FF2B5EF4-FFF2-40B4-BE49-F238E27FC236}">
                        <a16:creationId xmlns:a16="http://schemas.microsoft.com/office/drawing/2014/main" id="{7179131A-D1B4-41FB-81E6-4BEB79E4ED08}"/>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72" name="Freeform 16">
                    <a:extLst>
                      <a:ext uri="{FF2B5EF4-FFF2-40B4-BE49-F238E27FC236}">
                        <a16:creationId xmlns:a16="http://schemas.microsoft.com/office/drawing/2014/main" id="{A9EDE7FC-ED0D-4FAD-A236-C2CCD936EE7B}"/>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73" name="Freeform 19">
                    <a:extLst>
                      <a:ext uri="{FF2B5EF4-FFF2-40B4-BE49-F238E27FC236}">
                        <a16:creationId xmlns:a16="http://schemas.microsoft.com/office/drawing/2014/main" id="{6BDB16D6-D29B-4E5A-BB8C-DD801E84779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grpSp>
        <p:cxnSp>
          <p:nvCxnSpPr>
            <p:cNvPr id="283" name="Straight Arrow Connector 1100">
              <a:extLst>
                <a:ext uri="{FF2B5EF4-FFF2-40B4-BE49-F238E27FC236}">
                  <a16:creationId xmlns:a16="http://schemas.microsoft.com/office/drawing/2014/main" id="{E6D126DC-0979-4242-8667-7D9E049F4EE5}"/>
                </a:ext>
              </a:extLst>
            </p:cNvPr>
            <p:cNvCxnSpPr>
              <a:cxnSpLocks/>
            </p:cNvCxnSpPr>
            <p:nvPr/>
          </p:nvCxnSpPr>
          <p:spPr>
            <a:xfrm>
              <a:off x="10124063" y="3143516"/>
              <a:ext cx="347382" cy="4129"/>
            </a:xfrm>
            <a:prstGeom prst="straightConnector1">
              <a:avLst/>
            </a:prstGeom>
            <a:noFill/>
            <a:ln w="15875" cap="flat" cmpd="sng" algn="ctr">
              <a:solidFill>
                <a:srgbClr val="FFFFFF">
                  <a:lumMod val="65000"/>
                </a:srgbClr>
              </a:solidFill>
              <a:prstDash val="sysDash"/>
              <a:headEnd type="none"/>
              <a:tailEnd type="arrow" w="med" len="sm"/>
            </a:ln>
            <a:effectLst/>
          </p:spPr>
        </p:cxnSp>
        <p:sp>
          <p:nvSpPr>
            <p:cNvPr id="284" name="Rectangle 47">
              <a:extLst>
                <a:ext uri="{FF2B5EF4-FFF2-40B4-BE49-F238E27FC236}">
                  <a16:creationId xmlns:a16="http://schemas.microsoft.com/office/drawing/2014/main" id="{C01EE5E5-F9E9-48B7-BDD4-A585447CAB1C}"/>
                </a:ext>
              </a:extLst>
            </p:cNvPr>
            <p:cNvSpPr>
              <a:spLocks noChangeArrowheads="1"/>
            </p:cNvSpPr>
            <p:nvPr/>
          </p:nvSpPr>
          <p:spPr bwMode="auto">
            <a:xfrm>
              <a:off x="8282442" y="3774773"/>
              <a:ext cx="1664154" cy="14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224" eaLnBrk="0" fontAlgn="base" latinLnBrk="0" hangingPunct="0">
                <a:lnSpc>
                  <a:spcPct val="90000"/>
                </a:lnSpc>
                <a:spcBef>
                  <a:spcPct val="0"/>
                </a:spcBef>
                <a:spcAft>
                  <a:spcPct val="0"/>
                </a:spcAft>
                <a:buClrTx/>
                <a:buSzTx/>
                <a:buFontTx/>
                <a:buNone/>
                <a:tabLst/>
                <a:defRPr/>
              </a:pPr>
              <a:r>
                <a:rPr kumimoji="0" lang="en-US" altLang="en-US" sz="1000" b="0" i="0" u="none" strike="noStrike" kern="0" cap="none" spc="0" normalizeH="0" baseline="0" noProof="0" dirty="0">
                  <a:ln>
                    <a:noFill/>
                  </a:ln>
                  <a:gradFill>
                    <a:gsLst>
                      <a:gs pos="0">
                        <a:srgbClr val="353535"/>
                      </a:gs>
                      <a:gs pos="100000">
                        <a:srgbClr val="353535"/>
                      </a:gs>
                    </a:gsLst>
                    <a:lin ang="16200000" scaled="1"/>
                  </a:gradFill>
                  <a:effectLst/>
                  <a:uLnTx/>
                  <a:uFillTx/>
                  <a:latin typeface="Meiryo" charset="-128"/>
                  <a:ea typeface="Meiryo" charset="-128"/>
                  <a:cs typeface="Meiryo" charset="-128"/>
                </a:rPr>
                <a:t>Find and clean invalid data</a:t>
              </a:r>
            </a:p>
          </p:txBody>
        </p:sp>
        <p:sp>
          <p:nvSpPr>
            <p:cNvPr id="285" name="Rectangle: Rounded Corners 365">
              <a:extLst>
                <a:ext uri="{FF2B5EF4-FFF2-40B4-BE49-F238E27FC236}">
                  <a16:creationId xmlns:a16="http://schemas.microsoft.com/office/drawing/2014/main" id="{66F48FCD-59C0-4EC5-BEB4-82D22A30EF73}"/>
                </a:ext>
              </a:extLst>
            </p:cNvPr>
            <p:cNvSpPr/>
            <p:nvPr/>
          </p:nvSpPr>
          <p:spPr bwMode="auto">
            <a:xfrm>
              <a:off x="10709136" y="2614512"/>
              <a:ext cx="974859" cy="974190"/>
            </a:xfrm>
            <a:prstGeom prst="roundRect">
              <a:avLst/>
            </a:prstGeom>
            <a:noFill/>
            <a:ln w="15875" cap="flat" cmpd="sng" algn="ctr">
              <a:solidFill>
                <a:srgbClr val="FFFFFF">
                  <a:lumMod val="65000"/>
                </a:srgbClr>
              </a:solidFill>
              <a:prstDash val="sysDash"/>
              <a:headEnd type="none"/>
              <a:tailEnd type="arrow" w="med" len="sm"/>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Meiryo" charset="-128"/>
                <a:ea typeface="Meiryo" charset="-128"/>
                <a:cs typeface="Meiryo" charset="-128"/>
              </a:endParaRPr>
            </a:p>
          </p:txBody>
        </p:sp>
        <p:grpSp>
          <p:nvGrpSpPr>
            <p:cNvPr id="286" name="Group 1103">
              <a:extLst>
                <a:ext uri="{FF2B5EF4-FFF2-40B4-BE49-F238E27FC236}">
                  <a16:creationId xmlns:a16="http://schemas.microsoft.com/office/drawing/2014/main" id="{7D309EBA-7161-4955-B2F0-BF592DA7CB71}"/>
                </a:ext>
              </a:extLst>
            </p:cNvPr>
            <p:cNvGrpSpPr/>
            <p:nvPr/>
          </p:nvGrpSpPr>
          <p:grpSpPr>
            <a:xfrm>
              <a:off x="10904663" y="2851700"/>
              <a:ext cx="583805" cy="499815"/>
              <a:chOff x="5888038" y="3135313"/>
              <a:chExt cx="1125538" cy="963612"/>
            </a:xfrm>
          </p:grpSpPr>
          <p:sp>
            <p:nvSpPr>
              <p:cNvPr id="338" name="Freeform 21">
                <a:extLst>
                  <a:ext uri="{FF2B5EF4-FFF2-40B4-BE49-F238E27FC236}">
                    <a16:creationId xmlns:a16="http://schemas.microsoft.com/office/drawing/2014/main" id="{36267E8C-66D0-4CCB-B595-3BAEFB5A97FD}"/>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39" name="Freeform 22">
                <a:extLst>
                  <a:ext uri="{FF2B5EF4-FFF2-40B4-BE49-F238E27FC236}">
                    <a16:creationId xmlns:a16="http://schemas.microsoft.com/office/drawing/2014/main" id="{ED879D12-8BB6-4B63-A601-A5CF2517228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0" name="Rectangle 1157">
                <a:extLst>
                  <a:ext uri="{FF2B5EF4-FFF2-40B4-BE49-F238E27FC236}">
                    <a16:creationId xmlns:a16="http://schemas.microsoft.com/office/drawing/2014/main" id="{9A60A4A7-84C2-4C92-B6B9-67882CEB7E63}"/>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1" name="Rectangle 1158">
                <a:extLst>
                  <a:ext uri="{FF2B5EF4-FFF2-40B4-BE49-F238E27FC236}">
                    <a16:creationId xmlns:a16="http://schemas.microsoft.com/office/drawing/2014/main" id="{78C9D57B-7C27-41FA-9ECB-E51DC6964C6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2" name="Rectangle 1159">
                <a:extLst>
                  <a:ext uri="{FF2B5EF4-FFF2-40B4-BE49-F238E27FC236}">
                    <a16:creationId xmlns:a16="http://schemas.microsoft.com/office/drawing/2014/main" id="{A82C91D6-1B1F-42F8-9F60-8510FA37090E}"/>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3" name="Rectangle 1160">
                <a:extLst>
                  <a:ext uri="{FF2B5EF4-FFF2-40B4-BE49-F238E27FC236}">
                    <a16:creationId xmlns:a16="http://schemas.microsoft.com/office/drawing/2014/main" id="{AE50C9A2-5BDC-4DB5-ABB3-880900CE1924}"/>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4" name="Rectangle 1161">
                <a:extLst>
                  <a:ext uri="{FF2B5EF4-FFF2-40B4-BE49-F238E27FC236}">
                    <a16:creationId xmlns:a16="http://schemas.microsoft.com/office/drawing/2014/main" id="{AC1B18A0-6559-4946-8363-80C95E71967C}"/>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5" name="Rectangle 1162">
                <a:extLst>
                  <a:ext uri="{FF2B5EF4-FFF2-40B4-BE49-F238E27FC236}">
                    <a16:creationId xmlns:a16="http://schemas.microsoft.com/office/drawing/2014/main" id="{F331BAC2-B151-4B80-9D74-23A032321025}"/>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6" name="Rectangle 1163">
                <a:extLst>
                  <a:ext uri="{FF2B5EF4-FFF2-40B4-BE49-F238E27FC236}">
                    <a16:creationId xmlns:a16="http://schemas.microsoft.com/office/drawing/2014/main" id="{ADAAADD5-6BF7-4025-BEAC-DED5DCB9831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7" name="Rectangle 1164">
                <a:extLst>
                  <a:ext uri="{FF2B5EF4-FFF2-40B4-BE49-F238E27FC236}">
                    <a16:creationId xmlns:a16="http://schemas.microsoft.com/office/drawing/2014/main" id="{98D33C9D-3772-4260-8AF1-FC69E5038F44}"/>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8" name="Rectangle 1165">
                <a:extLst>
                  <a:ext uri="{FF2B5EF4-FFF2-40B4-BE49-F238E27FC236}">
                    <a16:creationId xmlns:a16="http://schemas.microsoft.com/office/drawing/2014/main" id="{E01E287E-D78E-4106-9D81-7DFAD159E7B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49" name="Rectangle 1166">
                <a:extLst>
                  <a:ext uri="{FF2B5EF4-FFF2-40B4-BE49-F238E27FC236}">
                    <a16:creationId xmlns:a16="http://schemas.microsoft.com/office/drawing/2014/main" id="{80BD1755-AAB6-42DE-B6A2-086A27D58654}"/>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0" name="Rectangle 1167">
                <a:extLst>
                  <a:ext uri="{FF2B5EF4-FFF2-40B4-BE49-F238E27FC236}">
                    <a16:creationId xmlns:a16="http://schemas.microsoft.com/office/drawing/2014/main" id="{CE004F6A-AAB3-4C5E-A4A1-71AD5B49A70F}"/>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1" name="Rectangle 1168">
                <a:extLst>
                  <a:ext uri="{FF2B5EF4-FFF2-40B4-BE49-F238E27FC236}">
                    <a16:creationId xmlns:a16="http://schemas.microsoft.com/office/drawing/2014/main" id="{1460D5EF-8871-404D-8007-C8398BB16D3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2" name="Rectangle 1169">
                <a:extLst>
                  <a:ext uri="{FF2B5EF4-FFF2-40B4-BE49-F238E27FC236}">
                    <a16:creationId xmlns:a16="http://schemas.microsoft.com/office/drawing/2014/main" id="{4471EF42-8ECB-4C63-B3E3-0ACFDEDDDF6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3" name="Rectangle 1170">
                <a:extLst>
                  <a:ext uri="{FF2B5EF4-FFF2-40B4-BE49-F238E27FC236}">
                    <a16:creationId xmlns:a16="http://schemas.microsoft.com/office/drawing/2014/main" id="{E5B21564-C0AE-4C67-90F0-05EEE14EB8D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4" name="Rectangle 1171">
                <a:extLst>
                  <a:ext uri="{FF2B5EF4-FFF2-40B4-BE49-F238E27FC236}">
                    <a16:creationId xmlns:a16="http://schemas.microsoft.com/office/drawing/2014/main" id="{EE88F7C8-7BDC-426E-972A-45D99E7DE2EB}"/>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5" name="Freeform 38">
                <a:extLst>
                  <a:ext uri="{FF2B5EF4-FFF2-40B4-BE49-F238E27FC236}">
                    <a16:creationId xmlns:a16="http://schemas.microsoft.com/office/drawing/2014/main" id="{13BD8C03-1683-4DC6-8C41-0DAF308ABF62}"/>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6" name="Freeform 39">
                <a:extLst>
                  <a:ext uri="{FF2B5EF4-FFF2-40B4-BE49-F238E27FC236}">
                    <a16:creationId xmlns:a16="http://schemas.microsoft.com/office/drawing/2014/main" id="{0CBC7C1E-17DC-47C0-A8DE-74873DB4BF29}"/>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7" name="Freeform 40">
                <a:extLst>
                  <a:ext uri="{FF2B5EF4-FFF2-40B4-BE49-F238E27FC236}">
                    <a16:creationId xmlns:a16="http://schemas.microsoft.com/office/drawing/2014/main" id="{0EB37090-7217-4632-8B35-F28CB4FEB54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8" name="Freeform 41">
                <a:extLst>
                  <a:ext uri="{FF2B5EF4-FFF2-40B4-BE49-F238E27FC236}">
                    <a16:creationId xmlns:a16="http://schemas.microsoft.com/office/drawing/2014/main" id="{53FA315D-7163-4993-AFDB-8AACF6B5B55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59" name="Freeform 42">
                <a:extLst>
                  <a:ext uri="{FF2B5EF4-FFF2-40B4-BE49-F238E27FC236}">
                    <a16:creationId xmlns:a16="http://schemas.microsoft.com/office/drawing/2014/main" id="{D75F7D55-851E-4F30-B60A-48ED8CFAA57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0" name="Freeform 43">
                <a:extLst>
                  <a:ext uri="{FF2B5EF4-FFF2-40B4-BE49-F238E27FC236}">
                    <a16:creationId xmlns:a16="http://schemas.microsoft.com/office/drawing/2014/main" id="{8525E86F-D7A1-48DD-8948-81FB43200654}"/>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1" name="Rectangle 1178">
                <a:extLst>
                  <a:ext uri="{FF2B5EF4-FFF2-40B4-BE49-F238E27FC236}">
                    <a16:creationId xmlns:a16="http://schemas.microsoft.com/office/drawing/2014/main" id="{BF1C2594-D7C0-4001-85C5-321B0C0D3B9C}"/>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2" name="Rectangle 1179">
                <a:extLst>
                  <a:ext uri="{FF2B5EF4-FFF2-40B4-BE49-F238E27FC236}">
                    <a16:creationId xmlns:a16="http://schemas.microsoft.com/office/drawing/2014/main" id="{503F204E-117E-4796-94C7-EDE2D793D4D5}"/>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3" name="Rectangle 1180">
                <a:extLst>
                  <a:ext uri="{FF2B5EF4-FFF2-40B4-BE49-F238E27FC236}">
                    <a16:creationId xmlns:a16="http://schemas.microsoft.com/office/drawing/2014/main" id="{1C72BC8C-BE91-460B-AB0F-A96A30E09DB4}"/>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4" name="Rectangle 1181">
                <a:extLst>
                  <a:ext uri="{FF2B5EF4-FFF2-40B4-BE49-F238E27FC236}">
                    <a16:creationId xmlns:a16="http://schemas.microsoft.com/office/drawing/2014/main" id="{9B7644AB-4066-4DA2-8923-881B41EE8F29}"/>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5" name="Freeform 48">
                <a:extLst>
                  <a:ext uri="{FF2B5EF4-FFF2-40B4-BE49-F238E27FC236}">
                    <a16:creationId xmlns:a16="http://schemas.microsoft.com/office/drawing/2014/main" id="{10F2ECC2-86A2-448B-90A6-E7B080449CBC}"/>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66" name="Freeform 49">
                <a:extLst>
                  <a:ext uri="{FF2B5EF4-FFF2-40B4-BE49-F238E27FC236}">
                    <a16:creationId xmlns:a16="http://schemas.microsoft.com/office/drawing/2014/main" id="{FA04EBBF-B1AC-4703-B5D3-765ECD37FFB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nvGrpSpPr>
            <p:cNvPr id="287" name="Group 1104">
              <a:extLst>
                <a:ext uri="{FF2B5EF4-FFF2-40B4-BE49-F238E27FC236}">
                  <a16:creationId xmlns:a16="http://schemas.microsoft.com/office/drawing/2014/main" id="{94EEF386-8F59-41B6-B446-789CE0D86B52}"/>
                </a:ext>
              </a:extLst>
            </p:cNvPr>
            <p:cNvGrpSpPr/>
            <p:nvPr/>
          </p:nvGrpSpPr>
          <p:grpSpPr>
            <a:xfrm>
              <a:off x="6502049" y="2652225"/>
              <a:ext cx="858872" cy="854566"/>
              <a:chOff x="10534650" y="5259388"/>
              <a:chExt cx="633413" cy="630238"/>
            </a:xfrm>
          </p:grpSpPr>
          <p:sp>
            <p:nvSpPr>
              <p:cNvPr id="324" name="Oval 269">
                <a:extLst>
                  <a:ext uri="{FF2B5EF4-FFF2-40B4-BE49-F238E27FC236}">
                    <a16:creationId xmlns:a16="http://schemas.microsoft.com/office/drawing/2014/main" id="{48B6E3D4-C864-4D92-8F84-52D33376A727}"/>
                  </a:ext>
                </a:extLst>
              </p:cNvPr>
              <p:cNvSpPr>
                <a:spLocks noChangeArrowheads="1"/>
              </p:cNvSpPr>
              <p:nvPr/>
            </p:nvSpPr>
            <p:spPr bwMode="auto">
              <a:xfrm>
                <a:off x="10534650" y="5259388"/>
                <a:ext cx="633413" cy="630238"/>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25" name="Oval 270">
                <a:extLst>
                  <a:ext uri="{FF2B5EF4-FFF2-40B4-BE49-F238E27FC236}">
                    <a16:creationId xmlns:a16="http://schemas.microsoft.com/office/drawing/2014/main" id="{A2ACBEFC-6F74-4E95-BF5D-A7D75AB09D8A}"/>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26" name="Oval 271">
                <a:extLst>
                  <a:ext uri="{FF2B5EF4-FFF2-40B4-BE49-F238E27FC236}">
                    <a16:creationId xmlns:a16="http://schemas.microsoft.com/office/drawing/2014/main" id="{55D6EFE4-3A0B-43F6-A024-D16A78EF9EAE}"/>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27" name="Line 272">
                <a:extLst>
                  <a:ext uri="{FF2B5EF4-FFF2-40B4-BE49-F238E27FC236}">
                    <a16:creationId xmlns:a16="http://schemas.microsoft.com/office/drawing/2014/main" id="{957B7D28-BA80-4795-AF20-7A9A800DBEF3}"/>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28" name="Line 273">
                <a:extLst>
                  <a:ext uri="{FF2B5EF4-FFF2-40B4-BE49-F238E27FC236}">
                    <a16:creationId xmlns:a16="http://schemas.microsoft.com/office/drawing/2014/main" id="{E0F06C67-2519-498F-B2A2-53BE292CBA16}"/>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29" name="Line 274">
                <a:extLst>
                  <a:ext uri="{FF2B5EF4-FFF2-40B4-BE49-F238E27FC236}">
                    <a16:creationId xmlns:a16="http://schemas.microsoft.com/office/drawing/2014/main" id="{63F22297-40AF-4B5A-BE40-AFF1C758C0F2}"/>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0" name="Line 275">
                <a:extLst>
                  <a:ext uri="{FF2B5EF4-FFF2-40B4-BE49-F238E27FC236}">
                    <a16:creationId xmlns:a16="http://schemas.microsoft.com/office/drawing/2014/main" id="{2F74CF9B-13A5-4A20-8F53-CDBC75B5F32B}"/>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1" name="Line 276">
                <a:extLst>
                  <a:ext uri="{FF2B5EF4-FFF2-40B4-BE49-F238E27FC236}">
                    <a16:creationId xmlns:a16="http://schemas.microsoft.com/office/drawing/2014/main" id="{66948EB8-1F57-4B1A-ABD1-C5A93C953431}"/>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2" name="Line 277">
                <a:extLst>
                  <a:ext uri="{FF2B5EF4-FFF2-40B4-BE49-F238E27FC236}">
                    <a16:creationId xmlns:a16="http://schemas.microsoft.com/office/drawing/2014/main" id="{85B1F131-D26C-4C7F-B58B-F7059B0B246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3" name="Oval 278">
                <a:extLst>
                  <a:ext uri="{FF2B5EF4-FFF2-40B4-BE49-F238E27FC236}">
                    <a16:creationId xmlns:a16="http://schemas.microsoft.com/office/drawing/2014/main" id="{B3E18861-A03F-4C88-AB11-144C0591E186}"/>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4" name="Oval 279">
                <a:extLst>
                  <a:ext uri="{FF2B5EF4-FFF2-40B4-BE49-F238E27FC236}">
                    <a16:creationId xmlns:a16="http://schemas.microsoft.com/office/drawing/2014/main" id="{E2456D9C-AF07-4D68-90DF-DE611A47A8EF}"/>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5" name="Line 280">
                <a:extLst>
                  <a:ext uri="{FF2B5EF4-FFF2-40B4-BE49-F238E27FC236}">
                    <a16:creationId xmlns:a16="http://schemas.microsoft.com/office/drawing/2014/main" id="{93E135C7-51D2-4B0B-85F2-52374755689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6" name="Line 281">
                <a:extLst>
                  <a:ext uri="{FF2B5EF4-FFF2-40B4-BE49-F238E27FC236}">
                    <a16:creationId xmlns:a16="http://schemas.microsoft.com/office/drawing/2014/main" id="{2F1BF5FE-8AEB-42EF-8C63-E0762D7BA75D}"/>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337" name="Line 282">
                <a:extLst>
                  <a:ext uri="{FF2B5EF4-FFF2-40B4-BE49-F238E27FC236}">
                    <a16:creationId xmlns:a16="http://schemas.microsoft.com/office/drawing/2014/main" id="{CCC3CBA3-DC08-4FB8-9610-F01524C107AC}"/>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grpSp>
        <p:grpSp>
          <p:nvGrpSpPr>
            <p:cNvPr id="288" name="Group 1105">
              <a:extLst>
                <a:ext uri="{FF2B5EF4-FFF2-40B4-BE49-F238E27FC236}">
                  <a16:creationId xmlns:a16="http://schemas.microsoft.com/office/drawing/2014/main" id="{248E9C71-2954-4909-A6EB-F32A585B20CA}"/>
                </a:ext>
              </a:extLst>
            </p:cNvPr>
            <p:cNvGrpSpPr/>
            <p:nvPr/>
          </p:nvGrpSpPr>
          <p:grpSpPr>
            <a:xfrm>
              <a:off x="8547295" y="2851700"/>
              <a:ext cx="917482" cy="499815"/>
              <a:chOff x="8484563" y="2851700"/>
              <a:chExt cx="917482" cy="499815"/>
            </a:xfrm>
          </p:grpSpPr>
          <p:grpSp>
            <p:nvGrpSpPr>
              <p:cNvPr id="289" name="Group 1106">
                <a:extLst>
                  <a:ext uri="{FF2B5EF4-FFF2-40B4-BE49-F238E27FC236}">
                    <a16:creationId xmlns:a16="http://schemas.microsoft.com/office/drawing/2014/main" id="{FF7237AA-4313-4077-A6C9-2E343F53B698}"/>
                  </a:ext>
                </a:extLst>
              </p:cNvPr>
              <p:cNvGrpSpPr/>
              <p:nvPr/>
            </p:nvGrpSpPr>
            <p:grpSpPr>
              <a:xfrm>
                <a:off x="8818240" y="2851700"/>
                <a:ext cx="583805" cy="499815"/>
                <a:chOff x="5888038" y="3135313"/>
                <a:chExt cx="1125538" cy="963612"/>
              </a:xfrm>
            </p:grpSpPr>
            <p:sp>
              <p:nvSpPr>
                <p:cNvPr id="295" name="Freeform 21">
                  <a:extLst>
                    <a:ext uri="{FF2B5EF4-FFF2-40B4-BE49-F238E27FC236}">
                      <a16:creationId xmlns:a16="http://schemas.microsoft.com/office/drawing/2014/main" id="{DC3E2142-A55F-4476-A78B-28584EEA3BE8}"/>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96" name="Freeform 22">
                  <a:extLst>
                    <a:ext uri="{FF2B5EF4-FFF2-40B4-BE49-F238E27FC236}">
                      <a16:creationId xmlns:a16="http://schemas.microsoft.com/office/drawing/2014/main" id="{16BE35B8-A99D-4855-BD2B-5F13943E8037}"/>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97" name="Rectangle 1114">
                  <a:extLst>
                    <a:ext uri="{FF2B5EF4-FFF2-40B4-BE49-F238E27FC236}">
                      <a16:creationId xmlns:a16="http://schemas.microsoft.com/office/drawing/2014/main" id="{3BB5D90C-2163-45FF-8E52-6CD131B3F713}"/>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98" name="Rectangle 1115">
                  <a:extLst>
                    <a:ext uri="{FF2B5EF4-FFF2-40B4-BE49-F238E27FC236}">
                      <a16:creationId xmlns:a16="http://schemas.microsoft.com/office/drawing/2014/main" id="{43270BBA-09DE-4E8F-8092-CB7808AF8CB5}"/>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299" name="Rectangle 1116">
                  <a:extLst>
                    <a:ext uri="{FF2B5EF4-FFF2-40B4-BE49-F238E27FC236}">
                      <a16:creationId xmlns:a16="http://schemas.microsoft.com/office/drawing/2014/main" id="{6CF269D1-3FBE-4FBB-A05F-FAEF6F46618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0" name="Rectangle 1117">
                  <a:extLst>
                    <a:ext uri="{FF2B5EF4-FFF2-40B4-BE49-F238E27FC236}">
                      <a16:creationId xmlns:a16="http://schemas.microsoft.com/office/drawing/2014/main" id="{D0D94082-1A72-481B-BC3F-9067789811C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1" name="Rectangle 1118">
                  <a:extLst>
                    <a:ext uri="{FF2B5EF4-FFF2-40B4-BE49-F238E27FC236}">
                      <a16:creationId xmlns:a16="http://schemas.microsoft.com/office/drawing/2014/main" id="{6DBF470B-2347-4757-83CA-3F30B82C1DC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2" name="Rectangle 1119">
                  <a:extLst>
                    <a:ext uri="{FF2B5EF4-FFF2-40B4-BE49-F238E27FC236}">
                      <a16:creationId xmlns:a16="http://schemas.microsoft.com/office/drawing/2014/main" id="{3FE1E72C-28AB-4F86-A1F1-065F292403A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3" name="Rectangle 1120">
                  <a:extLst>
                    <a:ext uri="{FF2B5EF4-FFF2-40B4-BE49-F238E27FC236}">
                      <a16:creationId xmlns:a16="http://schemas.microsoft.com/office/drawing/2014/main" id="{05F658BB-3F99-4328-8658-C0B2246CF280}"/>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4" name="Rectangle 1121">
                  <a:extLst>
                    <a:ext uri="{FF2B5EF4-FFF2-40B4-BE49-F238E27FC236}">
                      <a16:creationId xmlns:a16="http://schemas.microsoft.com/office/drawing/2014/main" id="{0A08A87B-DB33-4497-9441-1635294832AD}"/>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5" name="Rectangle 1122">
                  <a:extLst>
                    <a:ext uri="{FF2B5EF4-FFF2-40B4-BE49-F238E27FC236}">
                      <a16:creationId xmlns:a16="http://schemas.microsoft.com/office/drawing/2014/main" id="{4CD730F5-04E3-4F89-87C9-57047E8F403F}"/>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6" name="Rectangle 1123">
                  <a:extLst>
                    <a:ext uri="{FF2B5EF4-FFF2-40B4-BE49-F238E27FC236}">
                      <a16:creationId xmlns:a16="http://schemas.microsoft.com/office/drawing/2014/main" id="{821A3229-C9C1-483F-9471-B2AF517F6BB5}"/>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7" name="Rectangle 1124">
                  <a:extLst>
                    <a:ext uri="{FF2B5EF4-FFF2-40B4-BE49-F238E27FC236}">
                      <a16:creationId xmlns:a16="http://schemas.microsoft.com/office/drawing/2014/main" id="{C3DEB390-5AA8-4983-8848-706BD24D841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8" name="Rectangle 1125">
                  <a:extLst>
                    <a:ext uri="{FF2B5EF4-FFF2-40B4-BE49-F238E27FC236}">
                      <a16:creationId xmlns:a16="http://schemas.microsoft.com/office/drawing/2014/main" id="{FDA953CD-A20F-49ED-9482-0A1B31870268}"/>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09" name="Rectangle 1126">
                  <a:extLst>
                    <a:ext uri="{FF2B5EF4-FFF2-40B4-BE49-F238E27FC236}">
                      <a16:creationId xmlns:a16="http://schemas.microsoft.com/office/drawing/2014/main" id="{8182D961-621F-4FFD-848C-95219710063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0" name="Rectangle 1127">
                  <a:extLst>
                    <a:ext uri="{FF2B5EF4-FFF2-40B4-BE49-F238E27FC236}">
                      <a16:creationId xmlns:a16="http://schemas.microsoft.com/office/drawing/2014/main" id="{4C10D9AE-818F-408D-AA1A-79B00787A144}"/>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1" name="Rectangle 1128">
                  <a:extLst>
                    <a:ext uri="{FF2B5EF4-FFF2-40B4-BE49-F238E27FC236}">
                      <a16:creationId xmlns:a16="http://schemas.microsoft.com/office/drawing/2014/main" id="{56473D46-4B62-45A3-913A-E09EC4B1515F}"/>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2" name="Freeform 38">
                  <a:extLst>
                    <a:ext uri="{FF2B5EF4-FFF2-40B4-BE49-F238E27FC236}">
                      <a16:creationId xmlns:a16="http://schemas.microsoft.com/office/drawing/2014/main" id="{A8DDCD85-306A-4675-BA01-9E16A894EF0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3" name="Freeform 39">
                  <a:extLst>
                    <a:ext uri="{FF2B5EF4-FFF2-40B4-BE49-F238E27FC236}">
                      <a16:creationId xmlns:a16="http://schemas.microsoft.com/office/drawing/2014/main" id="{7A381040-9D83-4012-8D52-F7AB39CE943F}"/>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4" name="Freeform 40">
                  <a:extLst>
                    <a:ext uri="{FF2B5EF4-FFF2-40B4-BE49-F238E27FC236}">
                      <a16:creationId xmlns:a16="http://schemas.microsoft.com/office/drawing/2014/main" id="{1F2A7E89-5F45-465E-9205-4ED38E7F01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5" name="Freeform 41">
                  <a:extLst>
                    <a:ext uri="{FF2B5EF4-FFF2-40B4-BE49-F238E27FC236}">
                      <a16:creationId xmlns:a16="http://schemas.microsoft.com/office/drawing/2014/main" id="{DBE9301F-D7A4-4493-9C76-793394EF216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6" name="Freeform 42">
                  <a:extLst>
                    <a:ext uri="{FF2B5EF4-FFF2-40B4-BE49-F238E27FC236}">
                      <a16:creationId xmlns:a16="http://schemas.microsoft.com/office/drawing/2014/main" id="{FEDF420D-24B7-4BEA-9CAA-2A3C420DE13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7" name="Freeform 43">
                  <a:extLst>
                    <a:ext uri="{FF2B5EF4-FFF2-40B4-BE49-F238E27FC236}">
                      <a16:creationId xmlns:a16="http://schemas.microsoft.com/office/drawing/2014/main" id="{79FC0824-7098-4418-B66D-BE4C1CAFB9EE}"/>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8" name="Rectangle 1135">
                  <a:extLst>
                    <a:ext uri="{FF2B5EF4-FFF2-40B4-BE49-F238E27FC236}">
                      <a16:creationId xmlns:a16="http://schemas.microsoft.com/office/drawing/2014/main" id="{5DDEA24B-F4EA-4456-838C-78AEE46A1C3D}"/>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19" name="Rectangle 1136">
                  <a:extLst>
                    <a:ext uri="{FF2B5EF4-FFF2-40B4-BE49-F238E27FC236}">
                      <a16:creationId xmlns:a16="http://schemas.microsoft.com/office/drawing/2014/main" id="{178D6FA6-9315-407C-A8FF-E756C10B0E9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20" name="Rectangle 1137">
                  <a:extLst>
                    <a:ext uri="{FF2B5EF4-FFF2-40B4-BE49-F238E27FC236}">
                      <a16:creationId xmlns:a16="http://schemas.microsoft.com/office/drawing/2014/main" id="{2AD82EDA-4F67-4031-81F6-C62FD58D805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21" name="Rectangle 1138">
                  <a:extLst>
                    <a:ext uri="{FF2B5EF4-FFF2-40B4-BE49-F238E27FC236}">
                      <a16:creationId xmlns:a16="http://schemas.microsoft.com/office/drawing/2014/main" id="{4F944245-74CD-4FAD-A0CC-D46795FED196}"/>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22" name="Freeform 48">
                  <a:extLst>
                    <a:ext uri="{FF2B5EF4-FFF2-40B4-BE49-F238E27FC236}">
                      <a16:creationId xmlns:a16="http://schemas.microsoft.com/office/drawing/2014/main" id="{98AFC5BC-B167-4729-8E76-9F69EA717AA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sp>
              <p:nvSpPr>
                <p:cNvPr id="323" name="Freeform 49">
                  <a:extLst>
                    <a:ext uri="{FF2B5EF4-FFF2-40B4-BE49-F238E27FC236}">
                      <a16:creationId xmlns:a16="http://schemas.microsoft.com/office/drawing/2014/main" id="{7EA5214D-646B-41B4-96FF-3A475565B67F}"/>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eiryo" charset="-128"/>
                    <a:ea typeface="Meiryo" charset="-128"/>
                    <a:cs typeface="Meiryo" charset="-128"/>
                  </a:endParaRPr>
                </a:p>
              </p:txBody>
            </p:sp>
          </p:grpSp>
          <p:grpSp>
            <p:nvGrpSpPr>
              <p:cNvPr id="290" name="Group 4">
                <a:extLst>
                  <a:ext uri="{FF2B5EF4-FFF2-40B4-BE49-F238E27FC236}">
                    <a16:creationId xmlns:a16="http://schemas.microsoft.com/office/drawing/2014/main" id="{46F8E9F3-4D07-4DCA-AD88-AEE8ADD384A2}"/>
                  </a:ext>
                </a:extLst>
              </p:cNvPr>
              <p:cNvGrpSpPr>
                <a:grpSpLocks noChangeAspect="1"/>
              </p:cNvGrpSpPr>
              <p:nvPr/>
            </p:nvGrpSpPr>
            <p:grpSpPr bwMode="auto">
              <a:xfrm rot="2700000">
                <a:off x="8588544" y="2854660"/>
                <a:ext cx="323851" cy="531813"/>
                <a:chOff x="4714" y="2045"/>
                <a:chExt cx="204" cy="335"/>
              </a:xfrm>
            </p:grpSpPr>
            <p:sp>
              <p:nvSpPr>
                <p:cNvPr id="291" name="Oval 5">
                  <a:extLst>
                    <a:ext uri="{FF2B5EF4-FFF2-40B4-BE49-F238E27FC236}">
                      <a16:creationId xmlns:a16="http://schemas.microsoft.com/office/drawing/2014/main" id="{52517F57-950E-40DC-B020-DD6CAF3DC641}"/>
                    </a:ext>
                  </a:extLst>
                </p:cNvPr>
                <p:cNvSpPr>
                  <a:spLocks noChangeArrowheads="1"/>
                </p:cNvSpPr>
                <p:nvPr/>
              </p:nvSpPr>
              <p:spPr bwMode="auto">
                <a:xfrm>
                  <a:off x="4714" y="2045"/>
                  <a:ext cx="204" cy="203"/>
                </a:xfrm>
                <a:prstGeom prst="ellipse">
                  <a:avLst/>
                </a:prstGeom>
                <a:solidFill>
                  <a:srgbClr val="35353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292" name="Freeform 6">
                  <a:extLst>
                    <a:ext uri="{FF2B5EF4-FFF2-40B4-BE49-F238E27FC236}">
                      <a16:creationId xmlns:a16="http://schemas.microsoft.com/office/drawing/2014/main" id="{49E2C81F-B115-40AE-88C7-0C78A639C48A}"/>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rgbClr val="353535">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293" name="Oval 7">
                  <a:extLst>
                    <a:ext uri="{FF2B5EF4-FFF2-40B4-BE49-F238E27FC236}">
                      <a16:creationId xmlns:a16="http://schemas.microsoft.com/office/drawing/2014/main" id="{12CDEF90-DEE6-472D-82C7-4825675C2286}"/>
                    </a:ext>
                  </a:extLst>
                </p:cNvPr>
                <p:cNvSpPr>
                  <a:spLocks noChangeArrowheads="1"/>
                </p:cNvSpPr>
                <p:nvPr/>
              </p:nvSpPr>
              <p:spPr bwMode="auto">
                <a:xfrm>
                  <a:off x="4742" y="2072"/>
                  <a:ext cx="149" cy="149"/>
                </a:xfrm>
                <a:prstGeom prst="ellipse">
                  <a:avLst/>
                </a:prstGeom>
                <a:solidFill>
                  <a:srgbClr val="FF8C0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sp>
              <p:nvSpPr>
                <p:cNvPr id="294" name="Freeform 8">
                  <a:extLst>
                    <a:ext uri="{FF2B5EF4-FFF2-40B4-BE49-F238E27FC236}">
                      <a16:creationId xmlns:a16="http://schemas.microsoft.com/office/drawing/2014/main" id="{6EC35EDD-E4E8-486B-A69A-1F1775B3988C}"/>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rgbClr val="FF8C00">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Meiryo" charset="-128"/>
                    <a:ea typeface="Meiryo" charset="-128"/>
                    <a:cs typeface="Meiryo" charset="-128"/>
                  </a:endParaRPr>
                </a:p>
              </p:txBody>
            </p:sp>
          </p:grpSp>
        </p:grpSp>
      </p:grpSp>
    </p:spTree>
    <p:extLst>
      <p:ext uri="{BB962C8B-B14F-4D97-AF65-F5344CB8AC3E}">
        <p14:creationId xmlns:p14="http://schemas.microsoft.com/office/powerpoint/2010/main" val="35711589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A540123-9E82-45D0-B891-97869FE9A0CE}"/>
              </a:ext>
            </a:extLst>
          </p:cNvPr>
          <p:cNvSpPr>
            <a:spLocks noGrp="1"/>
          </p:cNvSpPr>
          <p:nvPr>
            <p:ph type="body" sz="quarter" idx="10"/>
          </p:nvPr>
        </p:nvSpPr>
        <p:spPr>
          <a:xfrm>
            <a:off x="274638" y="1212850"/>
            <a:ext cx="11887200" cy="6124754"/>
          </a:xfrm>
        </p:spPr>
        <p:txBody>
          <a:bodyPr/>
          <a:lstStyle/>
          <a:p>
            <a:r>
              <a:rPr lang="en-US" altLang="ja-JP" sz="2800" b="1" dirty="0">
                <a:latin typeface="+mn-ea"/>
              </a:rPr>
              <a:t>1. </a:t>
            </a:r>
            <a:r>
              <a:rPr lang="ja-JP" altLang="en-US" sz="2800" b="1" dirty="0">
                <a:latin typeface="+mn-ea"/>
              </a:rPr>
              <a:t>言語環境の変更</a:t>
            </a:r>
            <a:endParaRPr lang="en-US" altLang="ja-JP" sz="2800" b="1" dirty="0">
              <a:latin typeface="+mn-ea"/>
            </a:endParaRPr>
          </a:p>
          <a:p>
            <a:r>
              <a:rPr lang="en-US" altLang="ja-JP" sz="2800" dirty="0">
                <a:latin typeface="+mn-ea"/>
              </a:rPr>
              <a:t>Function App </a:t>
            </a:r>
            <a:r>
              <a:rPr lang="ja-JP" altLang="en-US" sz="2800" dirty="0">
                <a:latin typeface="+mn-ea"/>
              </a:rPr>
              <a:t>が言語ごとに分割され、言語バージョンもアップデート</a:t>
            </a:r>
            <a:br>
              <a:rPr lang="en-US" altLang="ja-JP" sz="2400" dirty="0">
                <a:latin typeface="+mn-ea"/>
              </a:rPr>
            </a:br>
            <a:endParaRPr lang="en-US" altLang="ja-JP" sz="1100" dirty="0">
              <a:latin typeface="+mn-ea"/>
            </a:endParaRPr>
          </a:p>
          <a:p>
            <a:r>
              <a:rPr lang="en-US" altLang="ja-JP" sz="2800" b="1" dirty="0">
                <a:latin typeface="+mn-ea"/>
              </a:rPr>
              <a:t>2. </a:t>
            </a:r>
            <a:r>
              <a:rPr lang="ja-JP" altLang="en-US" sz="2800" b="1" dirty="0">
                <a:latin typeface="+mn-ea"/>
              </a:rPr>
              <a:t>新しいプラットフォーム</a:t>
            </a:r>
            <a:r>
              <a:rPr lang="en-US" altLang="ja-JP" sz="2800" b="1" dirty="0">
                <a:latin typeface="+mn-ea"/>
              </a:rPr>
              <a:t> / </a:t>
            </a:r>
            <a:r>
              <a:rPr lang="ja-JP" altLang="en-US" sz="2800" b="1" dirty="0">
                <a:latin typeface="+mn-ea"/>
              </a:rPr>
              <a:t>ホスティングプラン</a:t>
            </a:r>
            <a:endParaRPr lang="en-US" altLang="ja-JP" sz="1800" dirty="0">
              <a:latin typeface="+mn-ea"/>
            </a:endParaRPr>
          </a:p>
          <a:p>
            <a:r>
              <a:rPr lang="en-US" altLang="ja-JP" sz="2400" dirty="0">
                <a:latin typeface="+mn-ea"/>
              </a:rPr>
              <a:t>Consumption </a:t>
            </a:r>
            <a:r>
              <a:rPr lang="ja-JP" altLang="en-US" sz="2400" dirty="0">
                <a:latin typeface="+mn-ea"/>
              </a:rPr>
              <a:t>モデルの</a:t>
            </a:r>
            <a:r>
              <a:rPr lang="en-US" altLang="ja-JP" sz="2400" dirty="0">
                <a:latin typeface="+mn-ea"/>
              </a:rPr>
              <a:t> SLA </a:t>
            </a:r>
            <a:r>
              <a:rPr lang="ja-JP" altLang="en-US" sz="2400" dirty="0">
                <a:latin typeface="+mn-ea"/>
              </a:rPr>
              <a:t>が</a:t>
            </a:r>
            <a:r>
              <a:rPr lang="en-US" altLang="ja-JP" sz="2400" dirty="0">
                <a:latin typeface="+mn-ea"/>
              </a:rPr>
              <a:t> 99.95 %</a:t>
            </a:r>
            <a:r>
              <a:rPr lang="ja-JP" altLang="en-US" sz="2400" dirty="0">
                <a:latin typeface="+mn-ea"/>
              </a:rPr>
              <a:t> になり、</a:t>
            </a:r>
            <a:r>
              <a:rPr lang="en-US" altLang="ja-JP" sz="2400" dirty="0">
                <a:latin typeface="+mn-ea"/>
              </a:rPr>
              <a:t> Linux Consumption </a:t>
            </a:r>
            <a:r>
              <a:rPr lang="ja-JP" altLang="en-US" sz="2400" dirty="0">
                <a:latin typeface="+mn-ea"/>
              </a:rPr>
              <a:t>モデルも登場！</a:t>
            </a:r>
            <a:r>
              <a:rPr lang="en-US" altLang="ja-JP" sz="2400" dirty="0">
                <a:latin typeface="+mn-ea"/>
              </a:rPr>
              <a:t>(Preview)</a:t>
            </a:r>
            <a:br>
              <a:rPr lang="en-US" altLang="ja-JP" sz="2400" dirty="0">
                <a:latin typeface="+mn-ea"/>
              </a:rPr>
            </a:br>
            <a:endParaRPr lang="en-US" altLang="ja-JP" sz="1100" dirty="0">
              <a:latin typeface="+mn-ea"/>
            </a:endParaRPr>
          </a:p>
          <a:p>
            <a:r>
              <a:rPr lang="en-US" altLang="ja-JP" sz="2800" b="1" dirty="0">
                <a:latin typeface="+mn-ea"/>
              </a:rPr>
              <a:t>3. </a:t>
            </a:r>
            <a:r>
              <a:rPr lang="ja-JP" altLang="en-US" sz="2800" b="1" dirty="0">
                <a:latin typeface="+mn-ea"/>
              </a:rPr>
              <a:t>開発環境 </a:t>
            </a:r>
            <a:r>
              <a:rPr lang="en-US" altLang="ja-JP" sz="2800" b="1" dirty="0">
                <a:latin typeface="+mn-ea"/>
              </a:rPr>
              <a:t>/ </a:t>
            </a:r>
            <a:r>
              <a:rPr lang="ja-JP" altLang="en-US" sz="2800" b="1" dirty="0">
                <a:latin typeface="+mn-ea"/>
              </a:rPr>
              <a:t>デプロイメントモデル のアップデート</a:t>
            </a:r>
            <a:endParaRPr lang="en-US" altLang="ja-JP" sz="2800" b="1" dirty="0">
              <a:latin typeface="+mn-ea"/>
            </a:endParaRPr>
          </a:p>
          <a:p>
            <a:r>
              <a:rPr lang="ja-JP" altLang="en-US" sz="2400" dirty="0">
                <a:latin typeface="+mn-ea"/>
              </a:rPr>
              <a:t>ツール群のアップデート、パッケージからの実行オプションの追加</a:t>
            </a:r>
            <a:br>
              <a:rPr lang="en-US" altLang="ja-JP" sz="2400" dirty="0">
                <a:latin typeface="+mn-ea"/>
              </a:rPr>
            </a:br>
            <a:endParaRPr lang="en-US" altLang="ja-JP" sz="1100" dirty="0">
              <a:latin typeface="+mn-ea"/>
            </a:endParaRPr>
          </a:p>
          <a:p>
            <a:r>
              <a:rPr lang="en-US" altLang="ja-JP" sz="2800" b="1" dirty="0">
                <a:latin typeface="+mn-ea"/>
              </a:rPr>
              <a:t>4. </a:t>
            </a:r>
            <a:r>
              <a:rPr lang="ja-JP" altLang="en-US" sz="2800" b="1" dirty="0">
                <a:latin typeface="+mn-ea"/>
              </a:rPr>
              <a:t>ランタイム</a:t>
            </a:r>
            <a:r>
              <a:rPr lang="en-US" altLang="ja-JP" sz="2800" b="1" dirty="0">
                <a:latin typeface="+mn-ea"/>
              </a:rPr>
              <a:t> / </a:t>
            </a:r>
            <a:r>
              <a:rPr lang="ja-JP" altLang="en-US" sz="2800" b="1" dirty="0">
                <a:latin typeface="+mn-ea"/>
              </a:rPr>
              <a:t>バインディングの仕様変更</a:t>
            </a:r>
            <a:r>
              <a:rPr lang="en-US" altLang="ja-JP" sz="2800" b="1" dirty="0">
                <a:latin typeface="+mn-ea"/>
              </a:rPr>
              <a:t> </a:t>
            </a:r>
          </a:p>
          <a:p>
            <a:r>
              <a:rPr lang="ja-JP" altLang="en-US" sz="2400" dirty="0">
                <a:latin typeface="+mn-ea"/>
              </a:rPr>
              <a:t>バインディングと言語ワーカーの分離レベルがあがり、取り扱いやすくなりました</a:t>
            </a:r>
            <a:br>
              <a:rPr lang="en-US" altLang="ja-JP" sz="1600" dirty="0">
                <a:latin typeface="+mn-ea"/>
              </a:rPr>
            </a:br>
            <a:endParaRPr lang="en-US" altLang="ja-JP" sz="1600" dirty="0">
              <a:latin typeface="+mn-ea"/>
            </a:endParaRPr>
          </a:p>
          <a:p>
            <a:r>
              <a:rPr lang="en-US" altLang="ja-JP" sz="2800" b="1" dirty="0">
                <a:latin typeface="+mn-ea"/>
              </a:rPr>
              <a:t>5. Durable Functions </a:t>
            </a:r>
            <a:r>
              <a:rPr lang="ja-JP" altLang="en-US" sz="2800" b="1" dirty="0">
                <a:latin typeface="+mn-ea"/>
              </a:rPr>
              <a:t>が</a:t>
            </a:r>
            <a:r>
              <a:rPr lang="en-US" altLang="ja-JP" sz="2800" b="1" dirty="0">
                <a:latin typeface="+mn-ea"/>
              </a:rPr>
              <a:t> GA</a:t>
            </a:r>
          </a:p>
          <a:p>
            <a:endParaRPr kumimoji="1" lang="ja-JP" altLang="en-US" sz="2800" dirty="0">
              <a:latin typeface="+mn-ea"/>
            </a:endParaRPr>
          </a:p>
        </p:txBody>
      </p:sp>
      <p:sp>
        <p:nvSpPr>
          <p:cNvPr id="3" name="タイトル 2">
            <a:extLst>
              <a:ext uri="{FF2B5EF4-FFF2-40B4-BE49-F238E27FC236}">
                <a16:creationId xmlns:a16="http://schemas.microsoft.com/office/drawing/2014/main" id="{E6E9A851-CF4D-408A-93A3-D921451851CD}"/>
              </a:ext>
            </a:extLst>
          </p:cNvPr>
          <p:cNvSpPr>
            <a:spLocks noGrp="1"/>
          </p:cNvSpPr>
          <p:nvPr>
            <p:ph type="title"/>
          </p:nvPr>
        </p:nvSpPr>
        <p:spPr/>
        <p:txBody>
          <a:bodyPr/>
          <a:lstStyle/>
          <a:p>
            <a:r>
              <a:rPr lang="en-US" altLang="ja-JP" dirty="0"/>
              <a:t>Azure Functions 2.0</a:t>
            </a:r>
            <a:endParaRPr kumimoji="1" lang="ja-JP" altLang="en-US" dirty="0"/>
          </a:p>
        </p:txBody>
      </p:sp>
      <p:sp>
        <p:nvSpPr>
          <p:cNvPr id="4" name="TextBox 8">
            <a:extLst>
              <a:ext uri="{FF2B5EF4-FFF2-40B4-BE49-F238E27FC236}">
                <a16:creationId xmlns:a16="http://schemas.microsoft.com/office/drawing/2014/main" id="{6E14BB32-5F4F-4B26-A0D8-F79A9F1ED160}"/>
              </a:ext>
            </a:extLst>
          </p:cNvPr>
          <p:cNvSpPr txBox="1"/>
          <p:nvPr/>
        </p:nvSpPr>
        <p:spPr>
          <a:xfrm rot="968275">
            <a:off x="5982861" y="413572"/>
            <a:ext cx="8932740" cy="512317"/>
          </a:xfrm>
          <a:prstGeom prst="rect">
            <a:avLst/>
          </a:prstGeom>
          <a:solidFill>
            <a:srgbClr val="00B050"/>
          </a:solidFill>
        </p:spPr>
        <p:txBody>
          <a:bodyPr wrap="square" lIns="0" tIns="0" rIns="0" bIns="0" rtlCol="0">
            <a:spAutoFit/>
          </a:bodyPr>
          <a:lstStyle/>
          <a:p>
            <a:pPr algn="ctr" defTabSz="932563">
              <a:defRPr/>
            </a:pPr>
            <a:r>
              <a:rPr lang="en-US" sz="3264" dirty="0">
                <a:solidFill>
                  <a:srgbClr val="FFFFFF"/>
                </a:solidFill>
                <a:latin typeface="Segoe UI"/>
              </a:rPr>
              <a:t>Generally Available</a:t>
            </a:r>
          </a:p>
        </p:txBody>
      </p:sp>
    </p:spTree>
    <p:extLst>
      <p:ext uri="{BB962C8B-B14F-4D97-AF65-F5344CB8AC3E}">
        <p14:creationId xmlns:p14="http://schemas.microsoft.com/office/powerpoint/2010/main" val="18591743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6D6CE1-1E27-42B1-A197-B37979E6467F}"/>
              </a:ext>
            </a:extLst>
          </p:cNvPr>
          <p:cNvSpPr>
            <a:spLocks noGrp="1"/>
          </p:cNvSpPr>
          <p:nvPr>
            <p:ph type="title"/>
          </p:nvPr>
        </p:nvSpPr>
        <p:spPr/>
        <p:txBody>
          <a:bodyPr/>
          <a:lstStyle/>
          <a:p>
            <a:r>
              <a:rPr kumimoji="1" lang="en-US" altLang="ja-JP" dirty="0"/>
              <a:t>Durable Functions</a:t>
            </a:r>
            <a:endParaRPr kumimoji="1" lang="ja-JP" altLang="en-US" dirty="0"/>
          </a:p>
        </p:txBody>
      </p:sp>
      <p:sp>
        <p:nvSpPr>
          <p:cNvPr id="3" name="コンテンツ プレースホルダー 2">
            <a:extLst>
              <a:ext uri="{FF2B5EF4-FFF2-40B4-BE49-F238E27FC236}">
                <a16:creationId xmlns:a16="http://schemas.microsoft.com/office/drawing/2014/main" id="{846C068B-A8C6-4F2C-BC77-52AF025E4AA6}"/>
              </a:ext>
            </a:extLst>
          </p:cNvPr>
          <p:cNvSpPr>
            <a:spLocks noGrp="1"/>
          </p:cNvSpPr>
          <p:nvPr>
            <p:ph idx="1"/>
          </p:nvPr>
        </p:nvSpPr>
        <p:spPr>
          <a:xfrm>
            <a:off x="275483" y="1302177"/>
            <a:ext cx="5615526" cy="4467890"/>
          </a:xfrm>
        </p:spPr>
        <p:txBody>
          <a:bodyPr/>
          <a:lstStyle/>
          <a:p>
            <a:pPr marL="349589" indent="-349589" defTabSz="950938">
              <a:lnSpc>
                <a:spcPct val="90000"/>
              </a:lnSpc>
              <a:spcBef>
                <a:spcPct val="20000"/>
              </a:spcBef>
              <a:defRPr/>
            </a:pPr>
            <a:r>
              <a:rPr kumimoji="0" lang="ja-JP" altLang="en-US" sz="2040" dirty="0">
                <a:solidFill>
                  <a:srgbClr val="0078D7"/>
                </a:solidFill>
              </a:rPr>
              <a:t>ローカルの状態</a:t>
            </a:r>
            <a:r>
              <a:rPr kumimoji="0" lang="ja-JP" altLang="en-US" sz="2040" dirty="0">
                <a:gradFill>
                  <a:gsLst>
                    <a:gs pos="1250">
                      <a:srgbClr val="1A1A1A"/>
                    </a:gs>
                    <a:gs pos="100000">
                      <a:srgbClr val="1A1A1A"/>
                    </a:gs>
                  </a:gsLst>
                  <a:lin ang="5400000" scaled="0"/>
                </a:gradFill>
              </a:rPr>
              <a:t>を保持したまま、</a:t>
            </a:r>
            <a:r>
              <a:rPr kumimoji="0" lang="ja-JP" altLang="en-US" sz="2040" dirty="0">
                <a:solidFill>
                  <a:srgbClr val="0078D7"/>
                </a:solidFill>
              </a:rPr>
              <a:t>ロングランのオーケストレーション関数</a:t>
            </a:r>
            <a:r>
              <a:rPr kumimoji="0" lang="ja-JP" altLang="en-US" sz="2040" dirty="0">
                <a:gradFill>
                  <a:gsLst>
                    <a:gs pos="1250">
                      <a:srgbClr val="1A1A1A"/>
                    </a:gs>
                    <a:gs pos="100000">
                      <a:srgbClr val="1A1A1A"/>
                    </a:gs>
                  </a:gsLst>
                  <a:lin ang="5400000" scaled="0"/>
                </a:gradFill>
              </a:rPr>
              <a:t>が記述可能</a:t>
            </a: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r>
              <a:rPr kumimoji="0" lang="ja-JP" altLang="en-US" sz="2040" b="1" dirty="0">
                <a:gradFill>
                  <a:gsLst>
                    <a:gs pos="1250">
                      <a:srgbClr val="1A1A1A"/>
                    </a:gs>
                    <a:gs pos="100000">
                      <a:srgbClr val="1A1A1A"/>
                    </a:gs>
                  </a:gsLst>
                  <a:lin ang="5400000" scaled="0"/>
                </a:gradFill>
              </a:rPr>
              <a:t>複雑なトランザクションとコーディネーション</a:t>
            </a:r>
            <a:r>
              <a:rPr kumimoji="0" lang="ja-JP" altLang="en-US" sz="2040" dirty="0">
                <a:gradFill>
                  <a:gsLst>
                    <a:gs pos="1250">
                      <a:srgbClr val="1A1A1A"/>
                    </a:gs>
                    <a:gs pos="100000">
                      <a:srgbClr val="1A1A1A"/>
                    </a:gs>
                  </a:gsLst>
                  <a:lin ang="5400000" scaled="0"/>
                </a:gradFill>
              </a:rPr>
              <a:t>（</a:t>
            </a:r>
            <a:r>
              <a:rPr kumimoji="0" lang="en-US" altLang="ja-JP" sz="2040" dirty="0">
                <a:gradFill>
                  <a:gsLst>
                    <a:gs pos="1250">
                      <a:srgbClr val="1A1A1A"/>
                    </a:gs>
                    <a:gs pos="100000">
                      <a:srgbClr val="1A1A1A"/>
                    </a:gs>
                  </a:gsLst>
                  <a:lin ang="5400000" scaled="0"/>
                </a:gradFill>
              </a:rPr>
              <a:t>Function </a:t>
            </a:r>
            <a:r>
              <a:rPr kumimoji="0" lang="ja-JP" altLang="en-US" sz="2040" dirty="0">
                <a:gradFill>
                  <a:gsLst>
                    <a:gs pos="1250">
                      <a:srgbClr val="1A1A1A"/>
                    </a:gs>
                    <a:gs pos="100000">
                      <a:srgbClr val="1A1A1A"/>
                    </a:gs>
                  </a:gsLst>
                  <a:lin ang="5400000" scaled="0"/>
                </a:gradFill>
              </a:rPr>
              <a:t>チェーンなど）の簡素化</a:t>
            </a: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r>
              <a:rPr kumimoji="0" lang="ja-JP" altLang="en-US" sz="2040" dirty="0">
                <a:gradFill>
                  <a:gsLst>
                    <a:gs pos="1250">
                      <a:srgbClr val="1A1A1A"/>
                    </a:gs>
                    <a:gs pos="100000">
                      <a:srgbClr val="1A1A1A"/>
                    </a:gs>
                  </a:gsLst>
                  <a:lin ang="5400000" scaled="0"/>
                </a:gradFill>
              </a:rPr>
              <a:t>他の関数から、同期</a:t>
            </a:r>
            <a:r>
              <a:rPr kumimoji="0" lang="en-US" altLang="ja-JP" sz="2040" dirty="0">
                <a:gradFill>
                  <a:gsLst>
                    <a:gs pos="1250">
                      <a:srgbClr val="1A1A1A"/>
                    </a:gs>
                    <a:gs pos="100000">
                      <a:srgbClr val="1A1A1A"/>
                    </a:gs>
                  </a:gsLst>
                  <a:lin ang="5400000" scaled="0"/>
                </a:gradFill>
              </a:rPr>
              <a:t>/</a:t>
            </a:r>
            <a:r>
              <a:rPr kumimoji="0" lang="ja-JP" altLang="en-US" sz="2040" dirty="0">
                <a:gradFill>
                  <a:gsLst>
                    <a:gs pos="1250">
                      <a:srgbClr val="1A1A1A"/>
                    </a:gs>
                    <a:gs pos="100000">
                      <a:srgbClr val="1A1A1A"/>
                    </a:gs>
                  </a:gsLst>
                  <a:lin ang="5400000" scaled="0"/>
                </a:gradFill>
              </a:rPr>
              <a:t>非同期で関数を簡単に呼び出すことが可能</a:t>
            </a:r>
          </a:p>
          <a:p>
            <a:pPr marL="0" indent="0" defTabSz="950938">
              <a:lnSpc>
                <a:spcPct val="90000"/>
              </a:lnSpc>
              <a:spcBef>
                <a:spcPct val="20000"/>
              </a:spcBef>
              <a:buNone/>
              <a:defRPr/>
            </a:pP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r>
              <a:rPr kumimoji="0" lang="ja-JP" altLang="en-US" sz="2040" dirty="0">
                <a:gradFill>
                  <a:gsLst>
                    <a:gs pos="1250">
                      <a:srgbClr val="1A1A1A"/>
                    </a:gs>
                    <a:gs pos="100000">
                      <a:srgbClr val="1A1A1A"/>
                    </a:gs>
                  </a:gsLst>
                  <a:lin ang="5400000" scaled="0"/>
                </a:gradFill>
              </a:rPr>
              <a:t>上記のすべてをコードのみで記述可能</a:t>
            </a: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endParaRPr kumimoji="0" lang="en-US" altLang="ja-JP" sz="2040" dirty="0">
              <a:gradFill>
                <a:gsLst>
                  <a:gs pos="1250">
                    <a:srgbClr val="1A1A1A"/>
                  </a:gs>
                  <a:gs pos="100000">
                    <a:srgbClr val="1A1A1A"/>
                  </a:gs>
                </a:gsLst>
                <a:lin ang="5400000" scaled="0"/>
              </a:gradFill>
            </a:endParaRPr>
          </a:p>
          <a:p>
            <a:pPr marL="349589" indent="-349589" defTabSz="950938">
              <a:lnSpc>
                <a:spcPct val="90000"/>
              </a:lnSpc>
              <a:spcBef>
                <a:spcPct val="20000"/>
              </a:spcBef>
              <a:defRPr/>
            </a:pPr>
            <a:r>
              <a:rPr kumimoji="0" lang="en-US" altLang="ja-JP" sz="2040" b="1" dirty="0">
                <a:gradFill>
                  <a:gsLst>
                    <a:gs pos="1250">
                      <a:srgbClr val="1A1A1A"/>
                    </a:gs>
                    <a:gs pos="100000">
                      <a:srgbClr val="1A1A1A"/>
                    </a:gs>
                  </a:gsLst>
                  <a:lin ang="5400000" scaled="0"/>
                </a:gradFill>
              </a:rPr>
              <a:t>C# </a:t>
            </a:r>
            <a:r>
              <a:rPr kumimoji="0" lang="ja-JP" altLang="en-US" sz="2040" b="1" dirty="0">
                <a:gradFill>
                  <a:gsLst>
                    <a:gs pos="1250">
                      <a:srgbClr val="1A1A1A"/>
                    </a:gs>
                    <a:gs pos="100000">
                      <a:srgbClr val="1A1A1A"/>
                    </a:gs>
                  </a:gsLst>
                  <a:lin ang="5400000" scaled="0"/>
                </a:gradFill>
              </a:rPr>
              <a:t>と</a:t>
            </a:r>
            <a:r>
              <a:rPr kumimoji="0" lang="en-US" altLang="ja-JP" sz="2040" b="1" dirty="0">
                <a:gradFill>
                  <a:gsLst>
                    <a:gs pos="1250">
                      <a:srgbClr val="1A1A1A"/>
                    </a:gs>
                    <a:gs pos="100000">
                      <a:srgbClr val="1A1A1A"/>
                    </a:gs>
                  </a:gsLst>
                  <a:lin ang="5400000" scaled="0"/>
                </a:gradFill>
              </a:rPr>
              <a:t> JavaScript </a:t>
            </a:r>
            <a:r>
              <a:rPr kumimoji="0" lang="ja-JP" altLang="en-US" sz="2040" dirty="0">
                <a:gradFill>
                  <a:gsLst>
                    <a:gs pos="1250">
                      <a:srgbClr val="1A1A1A"/>
                    </a:gs>
                    <a:gs pos="100000">
                      <a:srgbClr val="1A1A1A"/>
                    </a:gs>
                  </a:gsLst>
                  <a:lin ang="5400000" scaled="0"/>
                </a:gradFill>
              </a:rPr>
              <a:t>が </a:t>
            </a:r>
            <a:r>
              <a:rPr kumimoji="0" lang="en-US" altLang="ja-JP" sz="2040" dirty="0">
                <a:gradFill>
                  <a:gsLst>
                    <a:gs pos="1250">
                      <a:srgbClr val="1A1A1A"/>
                    </a:gs>
                    <a:gs pos="100000">
                      <a:srgbClr val="1A1A1A"/>
                    </a:gs>
                  </a:gsLst>
                  <a:lin ang="5400000" scaled="0"/>
                </a:gradFill>
              </a:rPr>
              <a:t>GA</a:t>
            </a:r>
            <a:endParaRPr kumimoji="0" lang="en-US" altLang="ja-JP" sz="2040" b="1" dirty="0">
              <a:gradFill>
                <a:gsLst>
                  <a:gs pos="1250">
                    <a:srgbClr val="1A1A1A"/>
                  </a:gs>
                  <a:gs pos="100000">
                    <a:srgbClr val="1A1A1A"/>
                  </a:gs>
                </a:gsLst>
                <a:lin ang="5400000" scaled="0"/>
              </a:gradFill>
            </a:endParaRPr>
          </a:p>
          <a:p>
            <a:endParaRPr lang="ja-JP" altLang="en-US" sz="2040" dirty="0"/>
          </a:p>
        </p:txBody>
      </p:sp>
      <p:grpSp>
        <p:nvGrpSpPr>
          <p:cNvPr id="30" name="Group 17">
            <a:extLst>
              <a:ext uri="{FF2B5EF4-FFF2-40B4-BE49-F238E27FC236}">
                <a16:creationId xmlns:a16="http://schemas.microsoft.com/office/drawing/2014/main" id="{4517F68F-D706-4574-B6B2-9BCBB9E6BD27}"/>
              </a:ext>
            </a:extLst>
          </p:cNvPr>
          <p:cNvGrpSpPr/>
          <p:nvPr/>
        </p:nvGrpSpPr>
        <p:grpSpPr>
          <a:xfrm>
            <a:off x="5961810" y="1004786"/>
            <a:ext cx="4989473" cy="1172779"/>
            <a:chOff x="3649958" y="1160228"/>
            <a:chExt cx="4892084" cy="1149888"/>
          </a:xfrm>
        </p:grpSpPr>
        <p:pic>
          <p:nvPicPr>
            <p:cNvPr id="31" name="Picture 2" descr="Function chaining diagram">
              <a:extLst>
                <a:ext uri="{FF2B5EF4-FFF2-40B4-BE49-F238E27FC236}">
                  <a16:creationId xmlns:a16="http://schemas.microsoft.com/office/drawing/2014/main" id="{EF0FD812-9A94-4D82-A52F-3BC1E2350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958" y="1160228"/>
              <a:ext cx="4892084" cy="87168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90F49F47-D62A-4AB4-8098-CB1132396569}"/>
                </a:ext>
              </a:extLst>
            </p:cNvPr>
            <p:cNvSpPr txBox="1">
              <a:spLocks/>
            </p:cNvSpPr>
            <p:nvPr/>
          </p:nvSpPr>
          <p:spPr>
            <a:xfrm>
              <a:off x="5259295" y="2058957"/>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632" b="0" dirty="0">
                  <a:gradFill>
                    <a:gsLst>
                      <a:gs pos="1250">
                        <a:srgbClr val="1A1A1A"/>
                      </a:gs>
                      <a:gs pos="100000">
                        <a:srgbClr val="1A1A1A"/>
                      </a:gs>
                    </a:gsLst>
                    <a:lin ang="5400000" scaled="0"/>
                  </a:gradFill>
                  <a:latin typeface="Segoe UI Semibold"/>
                </a:rPr>
                <a:t>Function Chaining</a:t>
              </a:r>
            </a:p>
          </p:txBody>
        </p:sp>
      </p:grpSp>
      <p:grpSp>
        <p:nvGrpSpPr>
          <p:cNvPr id="33" name="Group 13">
            <a:extLst>
              <a:ext uri="{FF2B5EF4-FFF2-40B4-BE49-F238E27FC236}">
                <a16:creationId xmlns:a16="http://schemas.microsoft.com/office/drawing/2014/main" id="{51586503-DE43-4504-AF4A-6F7B77E5DDA5}"/>
              </a:ext>
            </a:extLst>
          </p:cNvPr>
          <p:cNvGrpSpPr/>
          <p:nvPr/>
        </p:nvGrpSpPr>
        <p:grpSpPr>
          <a:xfrm>
            <a:off x="5950127" y="4452865"/>
            <a:ext cx="2744170" cy="2430411"/>
            <a:chOff x="6164090" y="4166595"/>
            <a:chExt cx="2690607" cy="2382972"/>
          </a:xfrm>
        </p:grpSpPr>
        <p:pic>
          <p:nvPicPr>
            <p:cNvPr id="34" name="Picture 3">
              <a:extLst>
                <a:ext uri="{FF2B5EF4-FFF2-40B4-BE49-F238E27FC236}">
                  <a16:creationId xmlns:a16="http://schemas.microsoft.com/office/drawing/2014/main" id="{64DC546C-CC6F-418E-BFFC-B403943AB045}"/>
                </a:ext>
              </a:extLst>
            </p:cNvPr>
            <p:cNvPicPr>
              <a:picLocks noChangeAspect="1"/>
            </p:cNvPicPr>
            <p:nvPr/>
          </p:nvPicPr>
          <p:blipFill>
            <a:blip r:embed="rId4"/>
            <a:stretch>
              <a:fillRect/>
            </a:stretch>
          </p:blipFill>
          <p:spPr>
            <a:xfrm>
              <a:off x="6164090" y="4166595"/>
              <a:ext cx="2690607" cy="1946306"/>
            </a:xfrm>
            <a:prstGeom prst="rect">
              <a:avLst/>
            </a:prstGeom>
          </p:spPr>
        </p:pic>
        <p:sp>
          <p:nvSpPr>
            <p:cNvPr id="35" name="Title 1">
              <a:extLst>
                <a:ext uri="{FF2B5EF4-FFF2-40B4-BE49-F238E27FC236}">
                  <a16:creationId xmlns:a16="http://schemas.microsoft.com/office/drawing/2014/main" id="{EBF4F707-B968-497B-85B8-07B48CE1E4BE}"/>
                </a:ext>
              </a:extLst>
            </p:cNvPr>
            <p:cNvSpPr txBox="1">
              <a:spLocks/>
            </p:cNvSpPr>
            <p:nvPr/>
          </p:nvSpPr>
          <p:spPr>
            <a:xfrm>
              <a:off x="6732452" y="629840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632" b="0">
                  <a:gradFill>
                    <a:gsLst>
                      <a:gs pos="1250">
                        <a:srgbClr val="1A1A1A"/>
                      </a:gs>
                      <a:gs pos="100000">
                        <a:srgbClr val="1A1A1A"/>
                      </a:gs>
                    </a:gsLst>
                    <a:lin ang="5400000" scaled="0"/>
                  </a:gradFill>
                  <a:latin typeface="Segoe UI Semibold"/>
                </a:rPr>
                <a:t>Async HTTP APIs</a:t>
              </a:r>
            </a:p>
          </p:txBody>
        </p:sp>
      </p:grpSp>
      <p:grpSp>
        <p:nvGrpSpPr>
          <p:cNvPr id="36" name="Group 16">
            <a:extLst>
              <a:ext uri="{FF2B5EF4-FFF2-40B4-BE49-F238E27FC236}">
                <a16:creationId xmlns:a16="http://schemas.microsoft.com/office/drawing/2014/main" id="{0529A291-FDE8-4B8A-89B1-5F425789A991}"/>
              </a:ext>
            </a:extLst>
          </p:cNvPr>
          <p:cNvGrpSpPr/>
          <p:nvPr/>
        </p:nvGrpSpPr>
        <p:grpSpPr>
          <a:xfrm>
            <a:off x="5950127" y="2411871"/>
            <a:ext cx="3129878" cy="1767320"/>
            <a:chOff x="8684655" y="2648993"/>
            <a:chExt cx="3068786" cy="1732824"/>
          </a:xfrm>
        </p:grpSpPr>
        <p:pic>
          <p:nvPicPr>
            <p:cNvPr id="37" name="Picture 4">
              <a:extLst>
                <a:ext uri="{FF2B5EF4-FFF2-40B4-BE49-F238E27FC236}">
                  <a16:creationId xmlns:a16="http://schemas.microsoft.com/office/drawing/2014/main" id="{12FEC6EC-E524-4D25-8BB8-8A31F6045779}"/>
                </a:ext>
              </a:extLst>
            </p:cNvPr>
            <p:cNvPicPr>
              <a:picLocks noChangeAspect="1"/>
            </p:cNvPicPr>
            <p:nvPr/>
          </p:nvPicPr>
          <p:blipFill>
            <a:blip r:embed="rId5"/>
            <a:stretch>
              <a:fillRect/>
            </a:stretch>
          </p:blipFill>
          <p:spPr>
            <a:xfrm>
              <a:off x="8684655" y="2648993"/>
              <a:ext cx="3068786" cy="1490553"/>
            </a:xfrm>
            <a:prstGeom prst="rect">
              <a:avLst/>
            </a:prstGeom>
          </p:spPr>
        </p:pic>
        <p:sp>
          <p:nvSpPr>
            <p:cNvPr id="38" name="Title 1">
              <a:extLst>
                <a:ext uri="{FF2B5EF4-FFF2-40B4-BE49-F238E27FC236}">
                  <a16:creationId xmlns:a16="http://schemas.microsoft.com/office/drawing/2014/main" id="{1DD79E01-E636-430D-92BC-D19F5B343D51}"/>
                </a:ext>
              </a:extLst>
            </p:cNvPr>
            <p:cNvSpPr txBox="1">
              <a:spLocks/>
            </p:cNvSpPr>
            <p:nvPr/>
          </p:nvSpPr>
          <p:spPr>
            <a:xfrm>
              <a:off x="9538291" y="413065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632" b="0">
                  <a:gradFill>
                    <a:gsLst>
                      <a:gs pos="1250">
                        <a:srgbClr val="1A1A1A"/>
                      </a:gs>
                      <a:gs pos="100000">
                        <a:srgbClr val="1A1A1A"/>
                      </a:gs>
                    </a:gsLst>
                    <a:lin ang="5400000" scaled="0"/>
                  </a:gradFill>
                  <a:latin typeface="Segoe UI Semibold"/>
                </a:rPr>
                <a:t>Fan Out / Fan In</a:t>
              </a:r>
            </a:p>
          </p:txBody>
        </p:sp>
      </p:grpSp>
      <p:grpSp>
        <p:nvGrpSpPr>
          <p:cNvPr id="39" name="Group 15">
            <a:extLst>
              <a:ext uri="{FF2B5EF4-FFF2-40B4-BE49-F238E27FC236}">
                <a16:creationId xmlns:a16="http://schemas.microsoft.com/office/drawing/2014/main" id="{246C98DF-B133-420D-8102-DAD7D36057A6}"/>
              </a:ext>
            </a:extLst>
          </p:cNvPr>
          <p:cNvGrpSpPr/>
          <p:nvPr/>
        </p:nvGrpSpPr>
        <p:grpSpPr>
          <a:xfrm>
            <a:off x="8753416" y="4452865"/>
            <a:ext cx="3568166" cy="1804573"/>
            <a:chOff x="581172" y="2630246"/>
            <a:chExt cx="3498520" cy="1769350"/>
          </a:xfrm>
        </p:grpSpPr>
        <p:pic>
          <p:nvPicPr>
            <p:cNvPr id="40" name="Picture 7">
              <a:extLst>
                <a:ext uri="{FF2B5EF4-FFF2-40B4-BE49-F238E27FC236}">
                  <a16:creationId xmlns:a16="http://schemas.microsoft.com/office/drawing/2014/main" id="{78EEC52D-AA83-4CA5-A138-B371E3DBA433}"/>
                </a:ext>
              </a:extLst>
            </p:cNvPr>
            <p:cNvPicPr>
              <a:picLocks noChangeAspect="1"/>
            </p:cNvPicPr>
            <p:nvPr/>
          </p:nvPicPr>
          <p:blipFill>
            <a:blip r:embed="rId6"/>
            <a:stretch>
              <a:fillRect/>
            </a:stretch>
          </p:blipFill>
          <p:spPr>
            <a:xfrm>
              <a:off x="581172" y="2630246"/>
              <a:ext cx="3498520" cy="1470969"/>
            </a:xfrm>
            <a:prstGeom prst="rect">
              <a:avLst/>
            </a:prstGeom>
          </p:spPr>
        </p:pic>
        <p:sp>
          <p:nvSpPr>
            <p:cNvPr id="41" name="Title 1">
              <a:extLst>
                <a:ext uri="{FF2B5EF4-FFF2-40B4-BE49-F238E27FC236}">
                  <a16:creationId xmlns:a16="http://schemas.microsoft.com/office/drawing/2014/main" id="{05E7BE62-7FF9-43BD-AC16-ADF88D5B287C}"/>
                </a:ext>
              </a:extLst>
            </p:cNvPr>
            <p:cNvSpPr txBox="1">
              <a:spLocks/>
            </p:cNvSpPr>
            <p:nvPr/>
          </p:nvSpPr>
          <p:spPr>
            <a:xfrm>
              <a:off x="1174253" y="4148437"/>
              <a:ext cx="2570737"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632" b="0">
                  <a:gradFill>
                    <a:gsLst>
                      <a:gs pos="1250">
                        <a:srgbClr val="1A1A1A"/>
                      </a:gs>
                      <a:gs pos="100000">
                        <a:srgbClr val="1A1A1A"/>
                      </a:gs>
                    </a:gsLst>
                    <a:lin ang="5400000" scaled="0"/>
                  </a:gradFill>
                  <a:latin typeface="Segoe UI Semibold"/>
                </a:rPr>
                <a:t>Long running transaction</a:t>
              </a:r>
            </a:p>
          </p:txBody>
        </p:sp>
      </p:grpSp>
      <p:grpSp>
        <p:nvGrpSpPr>
          <p:cNvPr id="42" name="Group 19">
            <a:extLst>
              <a:ext uri="{FF2B5EF4-FFF2-40B4-BE49-F238E27FC236}">
                <a16:creationId xmlns:a16="http://schemas.microsoft.com/office/drawing/2014/main" id="{26C9ED87-CAE6-46C7-AB03-DC1FCF157812}"/>
              </a:ext>
            </a:extLst>
          </p:cNvPr>
          <p:cNvGrpSpPr/>
          <p:nvPr/>
        </p:nvGrpSpPr>
        <p:grpSpPr>
          <a:xfrm>
            <a:off x="9655056" y="2381117"/>
            <a:ext cx="2732508" cy="1798075"/>
            <a:chOff x="377543" y="3193981"/>
            <a:chExt cx="2679173" cy="1762979"/>
          </a:xfrm>
        </p:grpSpPr>
        <p:sp>
          <p:nvSpPr>
            <p:cNvPr id="43" name="Title 1">
              <a:extLst>
                <a:ext uri="{FF2B5EF4-FFF2-40B4-BE49-F238E27FC236}">
                  <a16:creationId xmlns:a16="http://schemas.microsoft.com/office/drawing/2014/main" id="{91662208-E11C-477A-8955-67A146406507}"/>
                </a:ext>
              </a:extLst>
            </p:cNvPr>
            <p:cNvSpPr txBox="1">
              <a:spLocks/>
            </p:cNvSpPr>
            <p:nvPr/>
          </p:nvSpPr>
          <p:spPr>
            <a:xfrm>
              <a:off x="613997" y="4705801"/>
              <a:ext cx="2442719"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1632" b="0">
                  <a:gradFill>
                    <a:gsLst>
                      <a:gs pos="1250">
                        <a:srgbClr val="1A1A1A"/>
                      </a:gs>
                      <a:gs pos="100000">
                        <a:srgbClr val="1A1A1A"/>
                      </a:gs>
                    </a:gsLst>
                    <a:lin ang="5400000" scaled="0"/>
                  </a:gradFill>
                  <a:latin typeface="Segoe UI Semibold"/>
                </a:rPr>
                <a:t>Monitoring</a:t>
              </a:r>
            </a:p>
          </p:txBody>
        </p:sp>
        <p:pic>
          <p:nvPicPr>
            <p:cNvPr id="44" name="Picture 2" descr="Monitor diagram">
              <a:extLst>
                <a:ext uri="{FF2B5EF4-FFF2-40B4-BE49-F238E27FC236}">
                  <a16:creationId xmlns:a16="http://schemas.microsoft.com/office/drawing/2014/main" id="{8835A357-E4E1-4D38-BBF1-CCB12DBC1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43" y="3193981"/>
              <a:ext cx="2313583" cy="1552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434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21F24-2E56-4CF5-BCE8-C5C08C5917B1}"/>
              </a:ext>
            </a:extLst>
          </p:cNvPr>
          <p:cNvSpPr>
            <a:spLocks noGrp="1"/>
          </p:cNvSpPr>
          <p:nvPr>
            <p:ph type="title"/>
          </p:nvPr>
        </p:nvSpPr>
        <p:spPr/>
        <p:txBody>
          <a:bodyPr/>
          <a:lstStyle/>
          <a:p>
            <a:r>
              <a:rPr lang="en-US" altLang="ja-JP" dirty="0"/>
              <a:t>Azure Functions </a:t>
            </a:r>
            <a:r>
              <a:rPr lang="ja-JP" altLang="en-US" dirty="0"/>
              <a:t>ホスティングオプション</a:t>
            </a:r>
            <a:endParaRPr kumimoji="1" lang="ja-JP" altLang="en-US" dirty="0"/>
          </a:p>
        </p:txBody>
      </p:sp>
      <p:sp>
        <p:nvSpPr>
          <p:cNvPr id="4" name="Oval 3">
            <a:extLst>
              <a:ext uri="{FF2B5EF4-FFF2-40B4-BE49-F238E27FC236}">
                <a16:creationId xmlns:a16="http://schemas.microsoft.com/office/drawing/2014/main" id="{CC07F980-49AE-404A-85FB-53A05BD28525}"/>
              </a:ext>
            </a:extLst>
          </p:cNvPr>
          <p:cNvSpPr/>
          <p:nvPr/>
        </p:nvSpPr>
        <p:spPr bwMode="auto">
          <a:xfrm>
            <a:off x="5334532" y="5936663"/>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cxnSp>
        <p:nvCxnSpPr>
          <p:cNvPr id="5" name="Straight Connector 4">
            <a:extLst>
              <a:ext uri="{FF2B5EF4-FFF2-40B4-BE49-F238E27FC236}">
                <a16:creationId xmlns:a16="http://schemas.microsoft.com/office/drawing/2014/main" id="{10C6F1A0-1381-4028-ADED-6340D1F79272}"/>
              </a:ext>
            </a:extLst>
          </p:cNvPr>
          <p:cNvCxnSpPr/>
          <p:nvPr/>
        </p:nvCxnSpPr>
        <p:spPr>
          <a:xfrm>
            <a:off x="6497668" y="1426324"/>
            <a:ext cx="0" cy="5134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6E543BA-0909-4238-B1C8-E9FF2E580FE9}"/>
              </a:ext>
            </a:extLst>
          </p:cNvPr>
          <p:cNvSpPr/>
          <p:nvPr/>
        </p:nvSpPr>
        <p:spPr bwMode="auto">
          <a:xfrm>
            <a:off x="5646272" y="5936662"/>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7" name="Oval 6">
            <a:extLst>
              <a:ext uri="{FF2B5EF4-FFF2-40B4-BE49-F238E27FC236}">
                <a16:creationId xmlns:a16="http://schemas.microsoft.com/office/drawing/2014/main" id="{13F935B8-B200-43AA-965F-FAB452EA9C01}"/>
              </a:ext>
            </a:extLst>
          </p:cNvPr>
          <p:cNvSpPr/>
          <p:nvPr/>
        </p:nvSpPr>
        <p:spPr bwMode="auto">
          <a:xfrm>
            <a:off x="5958013" y="5936663"/>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8" name="Oval 7">
            <a:extLst>
              <a:ext uri="{FF2B5EF4-FFF2-40B4-BE49-F238E27FC236}">
                <a16:creationId xmlns:a16="http://schemas.microsoft.com/office/drawing/2014/main" id="{14B2BF6F-8641-4271-B49A-D9F379500A2C}"/>
              </a:ext>
            </a:extLst>
          </p:cNvPr>
          <p:cNvSpPr/>
          <p:nvPr/>
        </p:nvSpPr>
        <p:spPr bwMode="auto">
          <a:xfrm>
            <a:off x="1038272" y="5936662"/>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9" name="Oval 8">
            <a:extLst>
              <a:ext uri="{FF2B5EF4-FFF2-40B4-BE49-F238E27FC236}">
                <a16:creationId xmlns:a16="http://schemas.microsoft.com/office/drawing/2014/main" id="{2A44B582-2C2E-434D-B41F-8DF4F4CE9A13}"/>
              </a:ext>
            </a:extLst>
          </p:cNvPr>
          <p:cNvSpPr/>
          <p:nvPr/>
        </p:nvSpPr>
        <p:spPr bwMode="auto">
          <a:xfrm>
            <a:off x="734390" y="5936662"/>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0" name="Oval 9">
            <a:extLst>
              <a:ext uri="{FF2B5EF4-FFF2-40B4-BE49-F238E27FC236}">
                <a16:creationId xmlns:a16="http://schemas.microsoft.com/office/drawing/2014/main" id="{4001EDFD-9B40-4B37-B1B2-1271AC2BF874}"/>
              </a:ext>
            </a:extLst>
          </p:cNvPr>
          <p:cNvSpPr/>
          <p:nvPr/>
        </p:nvSpPr>
        <p:spPr bwMode="auto">
          <a:xfrm>
            <a:off x="412169" y="5936662"/>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1" name="Rectangle 10">
            <a:extLst>
              <a:ext uri="{FF2B5EF4-FFF2-40B4-BE49-F238E27FC236}">
                <a16:creationId xmlns:a16="http://schemas.microsoft.com/office/drawing/2014/main" id="{0D8B0399-CBE6-4BFB-9B45-CAD22C76A47F}"/>
              </a:ext>
            </a:extLst>
          </p:cNvPr>
          <p:cNvSpPr/>
          <p:nvPr/>
        </p:nvSpPr>
        <p:spPr bwMode="auto">
          <a:xfrm>
            <a:off x="7315007" y="5297462"/>
            <a:ext cx="4492213" cy="145653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2" name="Rounded Rectangle 11">
            <a:extLst>
              <a:ext uri="{FF2B5EF4-FFF2-40B4-BE49-F238E27FC236}">
                <a16:creationId xmlns:a16="http://schemas.microsoft.com/office/drawing/2014/main" id="{1569F2A2-C167-4B43-83EC-B2426978BD8B}"/>
              </a:ext>
            </a:extLst>
          </p:cNvPr>
          <p:cNvSpPr/>
          <p:nvPr/>
        </p:nvSpPr>
        <p:spPr bwMode="auto">
          <a:xfrm>
            <a:off x="1458724" y="5548948"/>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3" name="Rounded Rectangle 12">
            <a:extLst>
              <a:ext uri="{FF2B5EF4-FFF2-40B4-BE49-F238E27FC236}">
                <a16:creationId xmlns:a16="http://schemas.microsoft.com/office/drawing/2014/main" id="{B8D7EB17-4CC6-4EE2-BBA9-4E3E81D82496}"/>
              </a:ext>
            </a:extLst>
          </p:cNvPr>
          <p:cNvSpPr/>
          <p:nvPr/>
        </p:nvSpPr>
        <p:spPr bwMode="auto">
          <a:xfrm>
            <a:off x="2769219" y="5527989"/>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4" name="Rounded Rectangle 13">
            <a:extLst>
              <a:ext uri="{FF2B5EF4-FFF2-40B4-BE49-F238E27FC236}">
                <a16:creationId xmlns:a16="http://schemas.microsoft.com/office/drawing/2014/main" id="{6DF05671-A7C7-4F75-8910-25DEE1BD8567}"/>
              </a:ext>
            </a:extLst>
          </p:cNvPr>
          <p:cNvSpPr/>
          <p:nvPr/>
        </p:nvSpPr>
        <p:spPr bwMode="auto">
          <a:xfrm>
            <a:off x="4094775" y="5538466"/>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5" name="TextBox 14">
            <a:extLst>
              <a:ext uri="{FF2B5EF4-FFF2-40B4-BE49-F238E27FC236}">
                <a16:creationId xmlns:a16="http://schemas.microsoft.com/office/drawing/2014/main" id="{7466EB75-7C89-4EEA-A374-0958D56DFEC4}"/>
              </a:ext>
            </a:extLst>
          </p:cNvPr>
          <p:cNvSpPr txBox="1"/>
          <p:nvPr/>
        </p:nvSpPr>
        <p:spPr>
          <a:xfrm>
            <a:off x="6809410" y="1123282"/>
            <a:ext cx="5778994" cy="3771674"/>
          </a:xfrm>
          <a:prstGeom prst="rect">
            <a:avLst/>
          </a:prstGeom>
          <a:noFill/>
        </p:spPr>
        <p:txBody>
          <a:bodyPr wrap="square" lIns="0" tIns="0" rIns="0" bIns="0" rtlCol="0">
            <a:spAutoFit/>
          </a:bodyPr>
          <a:lstStyle/>
          <a:p>
            <a:pPr algn="l"/>
            <a:r>
              <a:rPr lang="en-US" sz="2856" b="1" dirty="0">
                <a:gradFill>
                  <a:gsLst>
                    <a:gs pos="2917">
                      <a:schemeClr val="tx1"/>
                    </a:gs>
                    <a:gs pos="30000">
                      <a:schemeClr val="tx1"/>
                    </a:gs>
                  </a:gsLst>
                  <a:lin ang="5400000" scaled="0"/>
                </a:gradFill>
                <a:latin typeface="+mn-ea"/>
              </a:rPr>
              <a:t>App Service </a:t>
            </a:r>
            <a:r>
              <a:rPr lang="ja-JP" altLang="en-US" sz="2856" b="1">
                <a:gradFill>
                  <a:gsLst>
                    <a:gs pos="2917">
                      <a:schemeClr val="tx1"/>
                    </a:gs>
                    <a:gs pos="30000">
                      <a:schemeClr val="tx1"/>
                    </a:gs>
                  </a:gsLst>
                  <a:lin ang="5400000" scaled="0"/>
                </a:gradFill>
                <a:latin typeface="+mn-ea"/>
              </a:rPr>
              <a:t>プラン</a:t>
            </a:r>
            <a:r>
              <a:rPr lang="en-US" sz="2856" b="1" dirty="0">
                <a:gradFill>
                  <a:gsLst>
                    <a:gs pos="2917">
                      <a:schemeClr val="tx1"/>
                    </a:gs>
                    <a:gs pos="30000">
                      <a:schemeClr val="tx1"/>
                    </a:gs>
                  </a:gsLst>
                  <a:lin ang="5400000" scaled="0"/>
                </a:gradFill>
                <a:latin typeface="+mn-ea"/>
              </a:rPr>
              <a:t> / ASE</a:t>
            </a:r>
            <a:endParaRPr lang="en-US" sz="204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自動スケールアウト（</a:t>
            </a:r>
            <a:r>
              <a:rPr lang="en-US" altLang="ja-JP" sz="2448" dirty="0">
                <a:gradFill>
                  <a:gsLst>
                    <a:gs pos="2917">
                      <a:schemeClr val="tx1"/>
                    </a:gs>
                    <a:gs pos="30000">
                      <a:schemeClr val="tx1"/>
                    </a:gs>
                  </a:gsLst>
                  <a:lin ang="5400000" scaled="0"/>
                </a:gradFill>
                <a:latin typeface="+mn-ea"/>
              </a:rPr>
              <a:t>〜5</a:t>
            </a:r>
            <a:r>
              <a:rPr lang="ja-JP" altLang="en-US" sz="2448">
                <a:gradFill>
                  <a:gsLst>
                    <a:gs pos="2917">
                      <a:schemeClr val="tx1"/>
                    </a:gs>
                    <a:gs pos="30000">
                      <a:schemeClr val="tx1"/>
                    </a:gs>
                  </a:gsLst>
                  <a:lin ang="5400000" scaled="0"/>
                </a:gradFill>
                <a:latin typeface="+mn-ea"/>
              </a:rPr>
              <a:t>分）</a:t>
            </a:r>
            <a:endParaRPr lang="en-US" altLang="ja-JP" sz="2448"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スケールアウトの最大値あり</a:t>
            </a:r>
            <a:endParaRPr lang="en-US" altLang="ja-JP" sz="2448"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仮想ネットワークへの接続が可能</a:t>
            </a:r>
            <a:endParaRPr lang="en-US" sz="2448"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無制限の実行時間</a:t>
            </a:r>
            <a:endParaRPr lang="en-US" sz="2448"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プレミアムインスタンスサイズ</a:t>
            </a:r>
            <a:endParaRPr lang="en-US" altLang="ja-JP" sz="2448"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48">
                <a:gradFill>
                  <a:gsLst>
                    <a:gs pos="2917">
                      <a:schemeClr val="tx1"/>
                    </a:gs>
                    <a:gs pos="30000">
                      <a:schemeClr val="tx1"/>
                    </a:gs>
                  </a:gsLst>
                  <a:lin ang="5400000" scaled="0"/>
                </a:gradFill>
                <a:latin typeface="+mn-ea"/>
              </a:rPr>
              <a:t>常時接続</a:t>
            </a:r>
            <a:r>
              <a:rPr lang="en-US" altLang="ja-JP" sz="2448" dirty="0">
                <a:gradFill>
                  <a:gsLst>
                    <a:gs pos="2917">
                      <a:schemeClr val="tx1"/>
                    </a:gs>
                    <a:gs pos="30000">
                      <a:schemeClr val="tx1"/>
                    </a:gs>
                  </a:gsLst>
                  <a:lin ang="5400000" scaled="0"/>
                </a:gradFill>
                <a:latin typeface="+mn-ea"/>
              </a:rPr>
              <a:t> (Always on)</a:t>
            </a:r>
          </a:p>
        </p:txBody>
      </p:sp>
      <p:sp>
        <p:nvSpPr>
          <p:cNvPr id="16" name="Rounded Rectangle 15">
            <a:extLst>
              <a:ext uri="{FF2B5EF4-FFF2-40B4-BE49-F238E27FC236}">
                <a16:creationId xmlns:a16="http://schemas.microsoft.com/office/drawing/2014/main" id="{EAC7BB3D-780C-4C74-91F2-6514DA5933DE}"/>
              </a:ext>
            </a:extLst>
          </p:cNvPr>
          <p:cNvSpPr/>
          <p:nvPr/>
        </p:nvSpPr>
        <p:spPr bwMode="auto">
          <a:xfrm>
            <a:off x="7758385" y="5527989"/>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7" name="Rounded Rectangle 16">
            <a:extLst>
              <a:ext uri="{FF2B5EF4-FFF2-40B4-BE49-F238E27FC236}">
                <a16:creationId xmlns:a16="http://schemas.microsoft.com/office/drawing/2014/main" id="{2C753C10-1ACD-4CFE-AE1D-3627051461BC}"/>
              </a:ext>
            </a:extLst>
          </p:cNvPr>
          <p:cNvSpPr/>
          <p:nvPr/>
        </p:nvSpPr>
        <p:spPr bwMode="auto">
          <a:xfrm>
            <a:off x="9068880" y="5507030"/>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8" name="Rounded Rectangle 17">
            <a:extLst>
              <a:ext uri="{FF2B5EF4-FFF2-40B4-BE49-F238E27FC236}">
                <a16:creationId xmlns:a16="http://schemas.microsoft.com/office/drawing/2014/main" id="{05DD2EF3-A49A-46A7-8451-7CB957FBF249}"/>
              </a:ext>
            </a:extLst>
          </p:cNvPr>
          <p:cNvSpPr/>
          <p:nvPr/>
        </p:nvSpPr>
        <p:spPr bwMode="auto">
          <a:xfrm>
            <a:off x="10394436" y="5517507"/>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9" name="TextBox 18">
            <a:extLst>
              <a:ext uri="{FF2B5EF4-FFF2-40B4-BE49-F238E27FC236}">
                <a16:creationId xmlns:a16="http://schemas.microsoft.com/office/drawing/2014/main" id="{AEBB1066-3562-4D03-A9D9-B5C07C3CB3DE}"/>
              </a:ext>
            </a:extLst>
          </p:cNvPr>
          <p:cNvSpPr txBox="1"/>
          <p:nvPr/>
        </p:nvSpPr>
        <p:spPr>
          <a:xfrm>
            <a:off x="336236" y="1102469"/>
            <a:ext cx="5778994" cy="4336765"/>
          </a:xfrm>
          <a:prstGeom prst="rect">
            <a:avLst/>
          </a:prstGeom>
          <a:noFill/>
        </p:spPr>
        <p:txBody>
          <a:bodyPr wrap="square" lIns="0" tIns="0" rIns="0" bIns="0" rtlCol="0">
            <a:spAutoFit/>
          </a:bodyPr>
          <a:lstStyle/>
          <a:p>
            <a:pPr algn="l"/>
            <a:r>
              <a:rPr lang="ja-JP" altLang="en-US" sz="2800" b="1" dirty="0">
                <a:gradFill>
                  <a:gsLst>
                    <a:gs pos="2917">
                      <a:schemeClr val="tx1"/>
                    </a:gs>
                    <a:gs pos="30000">
                      <a:schemeClr val="tx1"/>
                    </a:gs>
                  </a:gsLst>
                  <a:lin ang="5400000" scaled="0"/>
                </a:gradFill>
                <a:latin typeface="+mn-ea"/>
              </a:rPr>
              <a:t>コンサンプション</a:t>
            </a:r>
            <a:r>
              <a:rPr lang="en-US" altLang="ja-JP" sz="2800" b="1" dirty="0">
                <a:gradFill>
                  <a:gsLst>
                    <a:gs pos="2917">
                      <a:schemeClr val="tx1"/>
                    </a:gs>
                    <a:gs pos="30000">
                      <a:schemeClr val="tx1"/>
                    </a:gs>
                  </a:gsLst>
                  <a:lin ang="5400000" scaled="0"/>
                </a:gradFill>
                <a:latin typeface="+mn-ea"/>
              </a:rPr>
              <a:t> </a:t>
            </a:r>
            <a:r>
              <a:rPr lang="ja-JP" altLang="en-US" sz="2800" b="1" dirty="0">
                <a:gradFill>
                  <a:gsLst>
                    <a:gs pos="2917">
                      <a:schemeClr val="tx1"/>
                    </a:gs>
                    <a:gs pos="30000">
                      <a:schemeClr val="tx1"/>
                    </a:gs>
                  </a:gsLst>
                  <a:lin ang="5400000" scaled="0"/>
                </a:gradFill>
                <a:latin typeface="+mn-ea"/>
              </a:rPr>
              <a:t>プラン</a:t>
            </a:r>
            <a:endParaRPr lang="en-US" sz="200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迅速なスケールアウト</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無限大のスケールアウト</a:t>
            </a:r>
          </a:p>
          <a:p>
            <a:pPr marL="349724" indent="-349724">
              <a:lnSpc>
                <a:spcPct val="150000"/>
              </a:lnSpc>
              <a:buFont typeface="Arial" panose="020B0604020202020204" pitchFamily="34" charset="0"/>
              <a:buChar char="•"/>
            </a:pPr>
            <a:r>
              <a:rPr lang="en-US" sz="2400" dirty="0" err="1">
                <a:gradFill>
                  <a:gsLst>
                    <a:gs pos="2917">
                      <a:schemeClr val="tx1"/>
                    </a:gs>
                    <a:gs pos="30000">
                      <a:schemeClr val="tx1"/>
                    </a:gs>
                  </a:gsLst>
                  <a:lin ang="5400000" scaled="0"/>
                </a:gradFill>
                <a:latin typeface="+mn-ea"/>
              </a:rPr>
              <a:t>VNet</a:t>
            </a:r>
            <a:r>
              <a:rPr lang="ja-JP" altLang="en-US" sz="2400" dirty="0">
                <a:gradFill>
                  <a:gsLst>
                    <a:gs pos="2917">
                      <a:schemeClr val="tx1"/>
                    </a:gs>
                    <a:gs pos="30000">
                      <a:schemeClr val="tx1"/>
                    </a:gs>
                  </a:gsLst>
                  <a:lin ang="5400000" scaled="0"/>
                </a:gradFill>
                <a:latin typeface="+mn-ea"/>
              </a:rPr>
              <a:t>接続は利用不可</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最大</a:t>
            </a:r>
            <a:r>
              <a:rPr lang="en-US" altLang="ja-JP" sz="2400" dirty="0">
                <a:gradFill>
                  <a:gsLst>
                    <a:gs pos="2917">
                      <a:schemeClr val="tx1"/>
                    </a:gs>
                    <a:gs pos="30000">
                      <a:schemeClr val="tx1"/>
                    </a:gs>
                  </a:gsLst>
                  <a:lin ang="5400000" scaled="0"/>
                </a:gradFill>
                <a:latin typeface="+mn-ea"/>
              </a:rPr>
              <a:t>10</a:t>
            </a:r>
            <a:r>
              <a:rPr lang="ja-JP" altLang="en-US" sz="2400" dirty="0">
                <a:gradFill>
                  <a:gsLst>
                    <a:gs pos="2917">
                      <a:schemeClr val="tx1"/>
                    </a:gs>
                    <a:gs pos="30000">
                      <a:schemeClr val="tx1"/>
                    </a:gs>
                  </a:gsLst>
                  <a:lin ang="5400000" scaled="0"/>
                </a:gradFill>
                <a:latin typeface="+mn-ea"/>
              </a:rPr>
              <a:t>分間の実行時間</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小さなインスタンスサイズ</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最低インスタンス数が</a:t>
            </a:r>
            <a:r>
              <a:rPr lang="en-US" altLang="ja-JP" sz="2400" dirty="0">
                <a:gradFill>
                  <a:gsLst>
                    <a:gs pos="2917">
                      <a:schemeClr val="tx1"/>
                    </a:gs>
                    <a:gs pos="30000">
                      <a:schemeClr val="tx1"/>
                    </a:gs>
                  </a:gsLst>
                  <a:lin ang="5400000" scaled="0"/>
                </a:gradFill>
                <a:latin typeface="+mn-ea"/>
              </a:rPr>
              <a:t>0</a:t>
            </a:r>
            <a:r>
              <a:rPr lang="ja-JP" altLang="en-US" sz="2400" dirty="0">
                <a:gradFill>
                  <a:gsLst>
                    <a:gs pos="2917">
                      <a:schemeClr val="tx1"/>
                    </a:gs>
                    <a:gs pos="30000">
                      <a:schemeClr val="tx1"/>
                    </a:gs>
                  </a:gsLst>
                  <a:lin ang="5400000" scaled="0"/>
                </a:gradFill>
                <a:latin typeface="+mn-ea"/>
              </a:rPr>
              <a:t>なので、</a:t>
            </a:r>
            <a:br>
              <a:rPr lang="en-US" altLang="ja-JP" sz="2400" dirty="0">
                <a:gradFill>
                  <a:gsLst>
                    <a:gs pos="2917">
                      <a:schemeClr val="tx1"/>
                    </a:gs>
                    <a:gs pos="30000">
                      <a:schemeClr val="tx1"/>
                    </a:gs>
                  </a:gsLst>
                  <a:lin ang="5400000" scaled="0"/>
                </a:gradFill>
                <a:latin typeface="+mn-ea"/>
              </a:rPr>
            </a:br>
            <a:r>
              <a:rPr lang="ja-JP" altLang="en-US" sz="2400" dirty="0">
                <a:gradFill>
                  <a:gsLst>
                    <a:gs pos="2917">
                      <a:schemeClr val="tx1"/>
                    </a:gs>
                    <a:gs pos="30000">
                      <a:schemeClr val="tx1"/>
                    </a:gs>
                  </a:gsLst>
                  <a:lin ang="5400000" scaled="0"/>
                </a:gradFill>
                <a:latin typeface="+mn-ea"/>
              </a:rPr>
              <a:t>コールドスタートが発生します</a:t>
            </a:r>
            <a:endParaRPr lang="en-US" sz="2400" dirty="0">
              <a:gradFill>
                <a:gsLst>
                  <a:gs pos="2917">
                    <a:schemeClr val="tx1"/>
                  </a:gs>
                  <a:gs pos="30000">
                    <a:schemeClr val="tx1"/>
                  </a:gs>
                </a:gsLst>
                <a:lin ang="5400000" scaled="0"/>
              </a:gradFill>
              <a:latin typeface="+mn-ea"/>
            </a:endParaRPr>
          </a:p>
        </p:txBody>
      </p:sp>
    </p:spTree>
    <p:extLst>
      <p:ext uri="{BB962C8B-B14F-4D97-AF65-F5344CB8AC3E}">
        <p14:creationId xmlns:p14="http://schemas.microsoft.com/office/powerpoint/2010/main" val="249892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C07768-239F-4FE4-BB83-6F50DDB5E0F7}"/>
              </a:ext>
            </a:extLst>
          </p:cNvPr>
          <p:cNvSpPr>
            <a:spLocks noGrp="1"/>
          </p:cNvSpPr>
          <p:nvPr>
            <p:ph type="title"/>
          </p:nvPr>
        </p:nvSpPr>
        <p:spPr>
          <a:xfrm>
            <a:off x="274639" y="184894"/>
            <a:ext cx="11889564" cy="917575"/>
          </a:xfrm>
        </p:spPr>
        <p:txBody>
          <a:bodyPr/>
          <a:lstStyle/>
          <a:p>
            <a:r>
              <a:rPr lang="ja-JP" altLang="en-US" dirty="0"/>
              <a:t>アジェンダ</a:t>
            </a:r>
            <a:endParaRPr kumimoji="1" lang="ja-JP" altLang="en-US" dirty="0"/>
          </a:p>
        </p:txBody>
      </p:sp>
      <p:graphicFrame>
        <p:nvGraphicFramePr>
          <p:cNvPr id="4" name="表 3">
            <a:extLst>
              <a:ext uri="{FF2B5EF4-FFF2-40B4-BE49-F238E27FC236}">
                <a16:creationId xmlns:a16="http://schemas.microsoft.com/office/drawing/2014/main" id="{2D4A7076-B6E8-4C61-AC47-7C6F0B6F4E40}"/>
              </a:ext>
            </a:extLst>
          </p:cNvPr>
          <p:cNvGraphicFramePr>
            <a:graphicFrameLocks noGrp="1"/>
          </p:cNvGraphicFramePr>
          <p:nvPr>
            <p:extLst>
              <p:ext uri="{D42A27DB-BD31-4B8C-83A1-F6EECF244321}">
                <p14:modId xmlns:p14="http://schemas.microsoft.com/office/powerpoint/2010/main" val="2837642016"/>
              </p:ext>
            </p:extLst>
          </p:nvPr>
        </p:nvGraphicFramePr>
        <p:xfrm>
          <a:off x="529605" y="1093825"/>
          <a:ext cx="11521281" cy="4620511"/>
        </p:xfrm>
        <a:graphic>
          <a:graphicData uri="http://schemas.openxmlformats.org/drawingml/2006/table">
            <a:tbl>
              <a:tblPr firstRow="1" bandRow="1">
                <a:tableStyleId>{5C22544A-7EE6-4342-B048-85BDC9FD1C3A}</a:tableStyleId>
              </a:tblPr>
              <a:tblGrid>
                <a:gridCol w="3840427">
                  <a:extLst>
                    <a:ext uri="{9D8B030D-6E8A-4147-A177-3AD203B41FA5}">
                      <a16:colId xmlns:a16="http://schemas.microsoft.com/office/drawing/2014/main" val="593616147"/>
                    </a:ext>
                  </a:extLst>
                </a:gridCol>
                <a:gridCol w="4728525">
                  <a:extLst>
                    <a:ext uri="{9D8B030D-6E8A-4147-A177-3AD203B41FA5}">
                      <a16:colId xmlns:a16="http://schemas.microsoft.com/office/drawing/2014/main" val="1216252253"/>
                    </a:ext>
                  </a:extLst>
                </a:gridCol>
                <a:gridCol w="2952329">
                  <a:extLst>
                    <a:ext uri="{9D8B030D-6E8A-4147-A177-3AD203B41FA5}">
                      <a16:colId xmlns:a16="http://schemas.microsoft.com/office/drawing/2014/main" val="588928857"/>
                    </a:ext>
                  </a:extLst>
                </a:gridCol>
              </a:tblGrid>
              <a:tr h="660073">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529298698"/>
                  </a:ext>
                </a:extLst>
              </a:tr>
              <a:tr h="660073">
                <a:tc>
                  <a:txBody>
                    <a:bodyPr/>
                    <a:lstStyle/>
                    <a:p>
                      <a:r>
                        <a:rPr kumimoji="1" lang="en-US" altLang="ja-JP" dirty="0"/>
                        <a:t>10:45-11:30</a:t>
                      </a:r>
                      <a:endParaRPr kumimoji="1" lang="ja-JP" altLang="en-US" dirty="0"/>
                    </a:p>
                  </a:txBody>
                  <a:tcPr/>
                </a:tc>
                <a:tc>
                  <a:txBody>
                    <a:bodyPr/>
                    <a:lstStyle/>
                    <a:p>
                      <a:r>
                        <a:rPr kumimoji="1" lang="ja-JP" altLang="en-US" dirty="0"/>
                        <a:t>サーバーレス概要</a:t>
                      </a:r>
                    </a:p>
                  </a:txBody>
                  <a:tcPr/>
                </a:tc>
                <a:tc>
                  <a:txBody>
                    <a:bodyPr/>
                    <a:lstStyle/>
                    <a:p>
                      <a:r>
                        <a:rPr kumimoji="1" lang="en-US" altLang="ja-JP" dirty="0"/>
                        <a:t>MS </a:t>
                      </a:r>
                      <a:r>
                        <a:rPr kumimoji="1" lang="ja-JP" altLang="en-US" dirty="0"/>
                        <a:t>野村</a:t>
                      </a:r>
                    </a:p>
                  </a:txBody>
                  <a:tcPr/>
                </a:tc>
                <a:extLst>
                  <a:ext uri="{0D108BD9-81ED-4DB2-BD59-A6C34878D82A}">
                    <a16:rowId xmlns:a16="http://schemas.microsoft.com/office/drawing/2014/main" val="1761578543"/>
                  </a:ext>
                </a:extLst>
              </a:tr>
              <a:tr h="660073">
                <a:tc>
                  <a:txBody>
                    <a:bodyPr/>
                    <a:lstStyle/>
                    <a:p>
                      <a:r>
                        <a:rPr kumimoji="1" lang="en-US" altLang="ja-JP" dirty="0"/>
                        <a:t>11:30-12:00</a:t>
                      </a:r>
                      <a:endParaRPr kumimoji="1" lang="ja-JP" altLang="en-US" dirty="0"/>
                    </a:p>
                  </a:txBody>
                  <a:tcPr/>
                </a:tc>
                <a:tc>
                  <a:txBody>
                    <a:bodyPr/>
                    <a:lstStyle/>
                    <a:p>
                      <a:r>
                        <a:rPr kumimoji="1" lang="ja-JP" altLang="en-US" dirty="0"/>
                        <a:t>サーバーレス アーキテクチャ設計ディスカッション</a:t>
                      </a:r>
                      <a:r>
                        <a:rPr kumimoji="1" lang="en-US" altLang="ja-JP" dirty="0"/>
                        <a:t>(1)</a:t>
                      </a:r>
                      <a:r>
                        <a:rPr kumimoji="1" lang="ja-JP" altLang="en-US" dirty="0"/>
                        <a:t>～</a:t>
                      </a:r>
                      <a:r>
                        <a:rPr kumimoji="1" lang="en-US" altLang="ja-JP" dirty="0"/>
                        <a:t> </a:t>
                      </a:r>
                      <a:r>
                        <a:rPr kumimoji="1" lang="ja-JP" altLang="en-US" dirty="0"/>
                        <a:t>仮想企業の課題を題材に</a:t>
                      </a:r>
                    </a:p>
                  </a:txBody>
                  <a:tcPr/>
                </a:tc>
                <a:tc>
                  <a:txBody>
                    <a:bodyPr/>
                    <a:lstStyle/>
                    <a:p>
                      <a:r>
                        <a:rPr kumimoji="1" lang="ja-JP" altLang="en-US" dirty="0"/>
                        <a:t>全員</a:t>
                      </a:r>
                      <a:r>
                        <a:rPr kumimoji="1" lang="en-US" altLang="ja-JP" dirty="0"/>
                        <a:t>-</a:t>
                      </a:r>
                      <a:r>
                        <a:rPr kumimoji="1" lang="ja-JP" altLang="en-US" dirty="0"/>
                        <a:t>チームに分かれます</a:t>
                      </a:r>
                    </a:p>
                  </a:txBody>
                  <a:tcPr/>
                </a:tc>
                <a:extLst>
                  <a:ext uri="{0D108BD9-81ED-4DB2-BD59-A6C34878D82A}">
                    <a16:rowId xmlns:a16="http://schemas.microsoft.com/office/drawing/2014/main" val="511729412"/>
                  </a:ext>
                </a:extLst>
              </a:tr>
              <a:tr h="660073">
                <a:tc>
                  <a:txBody>
                    <a:bodyPr/>
                    <a:lstStyle/>
                    <a:p>
                      <a:r>
                        <a:rPr kumimoji="1" lang="en-US" altLang="ja-JP" dirty="0"/>
                        <a:t>12:00-13:00</a:t>
                      </a:r>
                      <a:endParaRPr kumimoji="1" lang="ja-JP" altLang="en-US" dirty="0"/>
                    </a:p>
                  </a:txBody>
                  <a:tcPr/>
                </a:tc>
                <a:tc>
                  <a:txBody>
                    <a:bodyPr/>
                    <a:lstStyle/>
                    <a:p>
                      <a:r>
                        <a:rPr kumimoji="1" lang="ja-JP" altLang="en-US" dirty="0"/>
                        <a:t>ランチ・</a:t>
                      </a:r>
                      <a:r>
                        <a:rPr kumimoji="1" lang="en-US" altLang="ja-JP" dirty="0"/>
                        <a:t>Tech Summit </a:t>
                      </a:r>
                      <a:r>
                        <a:rPr kumimoji="1" lang="ja-JP" altLang="en-US" dirty="0"/>
                        <a:t>ビデオ視聴</a:t>
                      </a:r>
                    </a:p>
                  </a:txBody>
                  <a:tcPr/>
                </a:tc>
                <a:tc>
                  <a:txBody>
                    <a:bodyPr/>
                    <a:lstStyle/>
                    <a:p>
                      <a:endParaRPr kumimoji="1" lang="ja-JP" altLang="en-US" dirty="0"/>
                    </a:p>
                  </a:txBody>
                  <a:tcPr/>
                </a:tc>
                <a:extLst>
                  <a:ext uri="{0D108BD9-81ED-4DB2-BD59-A6C34878D82A}">
                    <a16:rowId xmlns:a16="http://schemas.microsoft.com/office/drawing/2014/main" val="3923041416"/>
                  </a:ext>
                </a:extLst>
              </a:tr>
              <a:tr h="660073">
                <a:tc>
                  <a:txBody>
                    <a:bodyPr/>
                    <a:lstStyle/>
                    <a:p>
                      <a:r>
                        <a:rPr kumimoji="1" lang="en-US" altLang="ja-JP" dirty="0"/>
                        <a:t>13:00-14:00</a:t>
                      </a:r>
                      <a:endParaRPr kumimoji="1" lang="ja-JP" altLang="en-US" dirty="0"/>
                    </a:p>
                  </a:txBody>
                  <a:tcPr/>
                </a:tc>
                <a:tc>
                  <a:txBody>
                    <a:bodyPr/>
                    <a:lstStyle/>
                    <a:p>
                      <a:r>
                        <a:rPr kumimoji="1" lang="ja-JP" altLang="en-US" dirty="0"/>
                        <a:t>サーバーレス アーキテクチャ設計ディスカッション</a:t>
                      </a:r>
                      <a:r>
                        <a:rPr kumimoji="1" lang="en-US" altLang="ja-JP" dirty="0"/>
                        <a:t>(2)</a:t>
                      </a:r>
                      <a:r>
                        <a:rPr kumimoji="1" lang="ja-JP" altLang="en-US" dirty="0"/>
                        <a:t>～</a:t>
                      </a:r>
                      <a:r>
                        <a:rPr kumimoji="1" lang="en-US" altLang="ja-JP" dirty="0"/>
                        <a:t> </a:t>
                      </a:r>
                      <a:r>
                        <a:rPr kumimoji="1" lang="ja-JP" altLang="en-US" dirty="0"/>
                        <a:t>仮想企業の課題を題材に</a:t>
                      </a:r>
                    </a:p>
                  </a:txBody>
                  <a:tcPr/>
                </a:tc>
                <a:tc>
                  <a:txBody>
                    <a:bodyPr/>
                    <a:lstStyle/>
                    <a:p>
                      <a:r>
                        <a:rPr kumimoji="1" lang="ja-JP" altLang="en-US" dirty="0"/>
                        <a:t>全員</a:t>
                      </a:r>
                      <a:r>
                        <a:rPr kumimoji="1" lang="en-US" altLang="ja-JP" dirty="0"/>
                        <a:t>-</a:t>
                      </a:r>
                      <a:r>
                        <a:rPr kumimoji="1" lang="ja-JP" altLang="en-US" dirty="0"/>
                        <a:t>チームに分かれます</a:t>
                      </a:r>
                    </a:p>
                  </a:txBody>
                  <a:tcPr/>
                </a:tc>
                <a:extLst>
                  <a:ext uri="{0D108BD9-81ED-4DB2-BD59-A6C34878D82A}">
                    <a16:rowId xmlns:a16="http://schemas.microsoft.com/office/drawing/2014/main" val="1781950199"/>
                  </a:ext>
                </a:extLst>
              </a:tr>
              <a:tr h="660073">
                <a:tc>
                  <a:txBody>
                    <a:bodyPr/>
                    <a:lstStyle/>
                    <a:p>
                      <a:r>
                        <a:rPr kumimoji="1" lang="en-US" altLang="ja-JP" dirty="0"/>
                        <a:t>14:00-16:50</a:t>
                      </a:r>
                      <a:endParaRPr kumimoji="1" lang="ja-JP" altLang="en-US" dirty="0"/>
                    </a:p>
                  </a:txBody>
                  <a:tcPr/>
                </a:tc>
                <a:tc>
                  <a:txBody>
                    <a:bodyPr/>
                    <a:lstStyle/>
                    <a:p>
                      <a:r>
                        <a:rPr kumimoji="1" lang="ja-JP" altLang="en-US" dirty="0"/>
                        <a:t>ハンズオン（適宜休憩を取ってください）</a:t>
                      </a:r>
                    </a:p>
                  </a:txBody>
                  <a:tcPr/>
                </a:tc>
                <a:tc>
                  <a:txBody>
                    <a:bodyPr/>
                    <a:lstStyle/>
                    <a:p>
                      <a:r>
                        <a:rPr kumimoji="1" lang="ja-JP" altLang="en-US" dirty="0"/>
                        <a:t>全員</a:t>
                      </a:r>
                    </a:p>
                  </a:txBody>
                  <a:tcPr/>
                </a:tc>
                <a:extLst>
                  <a:ext uri="{0D108BD9-81ED-4DB2-BD59-A6C34878D82A}">
                    <a16:rowId xmlns:a16="http://schemas.microsoft.com/office/drawing/2014/main" val="3621946364"/>
                  </a:ext>
                </a:extLst>
              </a:tr>
              <a:tr h="660073">
                <a:tc>
                  <a:txBody>
                    <a:bodyPr/>
                    <a:lstStyle/>
                    <a:p>
                      <a:r>
                        <a:rPr kumimoji="1" lang="en-US" altLang="ja-JP" dirty="0"/>
                        <a:t>16:50-17:00</a:t>
                      </a:r>
                      <a:endParaRPr kumimoji="1" lang="ja-JP" altLang="en-US" dirty="0"/>
                    </a:p>
                  </a:txBody>
                  <a:tcPr/>
                </a:tc>
                <a:tc>
                  <a:txBody>
                    <a:bodyPr/>
                    <a:lstStyle/>
                    <a:p>
                      <a:r>
                        <a:rPr kumimoji="1" lang="ja-JP" altLang="en-US" dirty="0"/>
                        <a:t>クロージング</a:t>
                      </a:r>
                    </a:p>
                  </a:txBody>
                  <a:tcPr/>
                </a:tc>
                <a:tc>
                  <a:txBody>
                    <a:bodyPr/>
                    <a:lstStyle/>
                    <a:p>
                      <a:endParaRPr kumimoji="1" lang="ja-JP" altLang="en-US" dirty="0"/>
                    </a:p>
                  </a:txBody>
                  <a:tcPr/>
                </a:tc>
                <a:extLst>
                  <a:ext uri="{0D108BD9-81ED-4DB2-BD59-A6C34878D82A}">
                    <a16:rowId xmlns:a16="http://schemas.microsoft.com/office/drawing/2014/main" val="2747324115"/>
                  </a:ext>
                </a:extLst>
              </a:tr>
            </a:tbl>
          </a:graphicData>
        </a:graphic>
      </p:graphicFrame>
    </p:spTree>
    <p:extLst>
      <p:ext uri="{BB962C8B-B14F-4D97-AF65-F5344CB8AC3E}">
        <p14:creationId xmlns:p14="http://schemas.microsoft.com/office/powerpoint/2010/main" val="12421300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B7808F-C0A7-4244-ADAF-C4C582C5F5BC}"/>
              </a:ext>
            </a:extLst>
          </p:cNvPr>
          <p:cNvSpPr>
            <a:spLocks noGrp="1"/>
          </p:cNvSpPr>
          <p:nvPr>
            <p:ph type="title"/>
          </p:nvPr>
        </p:nvSpPr>
        <p:spPr/>
        <p:txBody>
          <a:bodyPr/>
          <a:lstStyle/>
          <a:p>
            <a:r>
              <a:rPr lang="en-US" altLang="ja-JP" dirty="0"/>
              <a:t>Azure Functions </a:t>
            </a:r>
            <a:r>
              <a:rPr lang="ja-JP" altLang="en-US" dirty="0"/>
              <a:t>ホスティングオプション</a:t>
            </a:r>
            <a:endParaRPr kumimoji="1" lang="ja-JP" altLang="en-US" dirty="0"/>
          </a:p>
        </p:txBody>
      </p:sp>
      <p:sp>
        <p:nvSpPr>
          <p:cNvPr id="4" name="Oval 24">
            <a:extLst>
              <a:ext uri="{FF2B5EF4-FFF2-40B4-BE49-F238E27FC236}">
                <a16:creationId xmlns:a16="http://schemas.microsoft.com/office/drawing/2014/main" id="{F6563449-4181-4E78-B497-9C48E20C3496}"/>
              </a:ext>
            </a:extLst>
          </p:cNvPr>
          <p:cNvSpPr/>
          <p:nvPr/>
        </p:nvSpPr>
        <p:spPr bwMode="auto">
          <a:xfrm>
            <a:off x="5334532" y="5977939"/>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cxnSp>
        <p:nvCxnSpPr>
          <p:cNvPr id="5" name="Straight Connector 25">
            <a:extLst>
              <a:ext uri="{FF2B5EF4-FFF2-40B4-BE49-F238E27FC236}">
                <a16:creationId xmlns:a16="http://schemas.microsoft.com/office/drawing/2014/main" id="{861591A3-6D46-4BDB-9B76-FDA0E9831D6E}"/>
              </a:ext>
            </a:extLst>
          </p:cNvPr>
          <p:cNvCxnSpPr/>
          <p:nvPr/>
        </p:nvCxnSpPr>
        <p:spPr>
          <a:xfrm>
            <a:off x="6497668" y="1442168"/>
            <a:ext cx="0" cy="5134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Oval 26">
            <a:extLst>
              <a:ext uri="{FF2B5EF4-FFF2-40B4-BE49-F238E27FC236}">
                <a16:creationId xmlns:a16="http://schemas.microsoft.com/office/drawing/2014/main" id="{D5F83A09-F581-4118-9389-F5D9046326B2}"/>
              </a:ext>
            </a:extLst>
          </p:cNvPr>
          <p:cNvSpPr/>
          <p:nvPr/>
        </p:nvSpPr>
        <p:spPr bwMode="auto">
          <a:xfrm>
            <a:off x="5646272" y="5977938"/>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7" name="Oval 27">
            <a:extLst>
              <a:ext uri="{FF2B5EF4-FFF2-40B4-BE49-F238E27FC236}">
                <a16:creationId xmlns:a16="http://schemas.microsoft.com/office/drawing/2014/main" id="{761631C5-3E28-421A-A76D-A7CF88786F15}"/>
              </a:ext>
            </a:extLst>
          </p:cNvPr>
          <p:cNvSpPr/>
          <p:nvPr/>
        </p:nvSpPr>
        <p:spPr bwMode="auto">
          <a:xfrm>
            <a:off x="5958013" y="5977939"/>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8" name="Oval 28">
            <a:extLst>
              <a:ext uri="{FF2B5EF4-FFF2-40B4-BE49-F238E27FC236}">
                <a16:creationId xmlns:a16="http://schemas.microsoft.com/office/drawing/2014/main" id="{EAF1FACE-2FB8-4E72-859F-804868D0EEE5}"/>
              </a:ext>
            </a:extLst>
          </p:cNvPr>
          <p:cNvSpPr/>
          <p:nvPr/>
        </p:nvSpPr>
        <p:spPr bwMode="auto">
          <a:xfrm>
            <a:off x="1038272" y="5977938"/>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9" name="Oval 29">
            <a:extLst>
              <a:ext uri="{FF2B5EF4-FFF2-40B4-BE49-F238E27FC236}">
                <a16:creationId xmlns:a16="http://schemas.microsoft.com/office/drawing/2014/main" id="{A9FE9FD9-E290-4E41-A558-F0DD1B6882BD}"/>
              </a:ext>
            </a:extLst>
          </p:cNvPr>
          <p:cNvSpPr/>
          <p:nvPr/>
        </p:nvSpPr>
        <p:spPr bwMode="auto">
          <a:xfrm>
            <a:off x="734390" y="5977938"/>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0" name="Oval 30">
            <a:extLst>
              <a:ext uri="{FF2B5EF4-FFF2-40B4-BE49-F238E27FC236}">
                <a16:creationId xmlns:a16="http://schemas.microsoft.com/office/drawing/2014/main" id="{9EF1BE58-51CE-4035-A901-B4942D35C173}"/>
              </a:ext>
            </a:extLst>
          </p:cNvPr>
          <p:cNvSpPr/>
          <p:nvPr/>
        </p:nvSpPr>
        <p:spPr bwMode="auto">
          <a:xfrm>
            <a:off x="412169" y="5977938"/>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1" name="Rectangle 31">
            <a:extLst>
              <a:ext uri="{FF2B5EF4-FFF2-40B4-BE49-F238E27FC236}">
                <a16:creationId xmlns:a16="http://schemas.microsoft.com/office/drawing/2014/main" id="{C639FCE9-4121-49B5-8C83-40C962C9DEE6}"/>
              </a:ext>
            </a:extLst>
          </p:cNvPr>
          <p:cNvSpPr/>
          <p:nvPr/>
        </p:nvSpPr>
        <p:spPr bwMode="auto">
          <a:xfrm>
            <a:off x="6809408" y="5338738"/>
            <a:ext cx="5378189" cy="1456537"/>
          </a:xfrm>
          <a:prstGeom prst="rect">
            <a:avLst/>
          </a:prstGeom>
          <a:noFill/>
          <a:ln w="571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2" name="Rounded Rectangle 32">
            <a:extLst>
              <a:ext uri="{FF2B5EF4-FFF2-40B4-BE49-F238E27FC236}">
                <a16:creationId xmlns:a16="http://schemas.microsoft.com/office/drawing/2014/main" id="{08B0E096-44DB-4CE2-AF9B-59B22A48B799}"/>
              </a:ext>
            </a:extLst>
          </p:cNvPr>
          <p:cNvSpPr/>
          <p:nvPr/>
        </p:nvSpPr>
        <p:spPr bwMode="auto">
          <a:xfrm>
            <a:off x="1458724" y="5590224"/>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3" name="Rounded Rectangle 33">
            <a:extLst>
              <a:ext uri="{FF2B5EF4-FFF2-40B4-BE49-F238E27FC236}">
                <a16:creationId xmlns:a16="http://schemas.microsoft.com/office/drawing/2014/main" id="{41DDD5F0-1A21-4D5F-9095-D98C5363736A}"/>
              </a:ext>
            </a:extLst>
          </p:cNvPr>
          <p:cNvSpPr/>
          <p:nvPr/>
        </p:nvSpPr>
        <p:spPr bwMode="auto">
          <a:xfrm>
            <a:off x="2769219" y="5569265"/>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4" name="Rounded Rectangle 34">
            <a:extLst>
              <a:ext uri="{FF2B5EF4-FFF2-40B4-BE49-F238E27FC236}">
                <a16:creationId xmlns:a16="http://schemas.microsoft.com/office/drawing/2014/main" id="{B37626D8-30BE-4191-AE98-6C8BEB29920A}"/>
              </a:ext>
            </a:extLst>
          </p:cNvPr>
          <p:cNvSpPr/>
          <p:nvPr/>
        </p:nvSpPr>
        <p:spPr bwMode="auto">
          <a:xfrm>
            <a:off x="4094775" y="5579742"/>
            <a:ext cx="974518" cy="9849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5" name="TextBox 35">
            <a:extLst>
              <a:ext uri="{FF2B5EF4-FFF2-40B4-BE49-F238E27FC236}">
                <a16:creationId xmlns:a16="http://schemas.microsoft.com/office/drawing/2014/main" id="{336C052A-2B74-4A8B-8E45-AA1077142794}"/>
              </a:ext>
            </a:extLst>
          </p:cNvPr>
          <p:cNvSpPr txBox="1"/>
          <p:nvPr/>
        </p:nvSpPr>
        <p:spPr>
          <a:xfrm>
            <a:off x="336236" y="1118313"/>
            <a:ext cx="5778994" cy="4336765"/>
          </a:xfrm>
          <a:prstGeom prst="rect">
            <a:avLst/>
          </a:prstGeom>
          <a:noFill/>
        </p:spPr>
        <p:txBody>
          <a:bodyPr wrap="square" lIns="0" tIns="0" rIns="0" bIns="0" rtlCol="0">
            <a:spAutoFit/>
          </a:bodyPr>
          <a:lstStyle/>
          <a:p>
            <a:pPr algn="l"/>
            <a:r>
              <a:rPr lang="ja-JP" altLang="en-US" sz="2800" b="1" dirty="0">
                <a:gradFill>
                  <a:gsLst>
                    <a:gs pos="2917">
                      <a:schemeClr val="tx1"/>
                    </a:gs>
                    <a:gs pos="30000">
                      <a:schemeClr val="tx1"/>
                    </a:gs>
                  </a:gsLst>
                  <a:lin ang="5400000" scaled="0"/>
                </a:gradFill>
                <a:latin typeface="+mn-ea"/>
              </a:rPr>
              <a:t>コンサンプション</a:t>
            </a:r>
            <a:r>
              <a:rPr lang="en-US" altLang="ja-JP" sz="2800" b="1" dirty="0">
                <a:gradFill>
                  <a:gsLst>
                    <a:gs pos="2917">
                      <a:schemeClr val="tx1"/>
                    </a:gs>
                    <a:gs pos="30000">
                      <a:schemeClr val="tx1"/>
                    </a:gs>
                  </a:gsLst>
                  <a:lin ang="5400000" scaled="0"/>
                </a:gradFill>
                <a:latin typeface="+mn-ea"/>
              </a:rPr>
              <a:t> </a:t>
            </a:r>
            <a:r>
              <a:rPr lang="ja-JP" altLang="en-US" sz="2800" b="1" dirty="0">
                <a:gradFill>
                  <a:gsLst>
                    <a:gs pos="2917">
                      <a:schemeClr val="tx1"/>
                    </a:gs>
                    <a:gs pos="30000">
                      <a:schemeClr val="tx1"/>
                    </a:gs>
                  </a:gsLst>
                  <a:lin ang="5400000" scaled="0"/>
                </a:gradFill>
                <a:latin typeface="+mn-ea"/>
              </a:rPr>
              <a:t>プラン</a:t>
            </a:r>
            <a:endParaRPr lang="en-US" sz="200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迅速なスケールアウト</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無限大のスケールアウト</a:t>
            </a:r>
          </a:p>
          <a:p>
            <a:pPr marL="349724" indent="-349724">
              <a:lnSpc>
                <a:spcPct val="150000"/>
              </a:lnSpc>
              <a:buFont typeface="Arial" panose="020B0604020202020204" pitchFamily="34" charset="0"/>
              <a:buChar char="•"/>
            </a:pPr>
            <a:r>
              <a:rPr lang="en-US" sz="2400" dirty="0" err="1">
                <a:gradFill>
                  <a:gsLst>
                    <a:gs pos="2917">
                      <a:schemeClr val="tx1"/>
                    </a:gs>
                    <a:gs pos="30000">
                      <a:schemeClr val="tx1"/>
                    </a:gs>
                  </a:gsLst>
                  <a:lin ang="5400000" scaled="0"/>
                </a:gradFill>
                <a:latin typeface="+mn-ea"/>
              </a:rPr>
              <a:t>VNet</a:t>
            </a:r>
            <a:r>
              <a:rPr lang="ja-JP" altLang="en-US" sz="2400" dirty="0">
                <a:gradFill>
                  <a:gsLst>
                    <a:gs pos="2917">
                      <a:schemeClr val="tx1"/>
                    </a:gs>
                    <a:gs pos="30000">
                      <a:schemeClr val="tx1"/>
                    </a:gs>
                  </a:gsLst>
                  <a:lin ang="5400000" scaled="0"/>
                </a:gradFill>
                <a:latin typeface="+mn-ea"/>
              </a:rPr>
              <a:t>接続は利用不可</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最大</a:t>
            </a:r>
            <a:r>
              <a:rPr lang="en-US" altLang="ja-JP" sz="2400" dirty="0">
                <a:gradFill>
                  <a:gsLst>
                    <a:gs pos="2917">
                      <a:schemeClr val="tx1"/>
                    </a:gs>
                    <a:gs pos="30000">
                      <a:schemeClr val="tx1"/>
                    </a:gs>
                  </a:gsLst>
                  <a:lin ang="5400000" scaled="0"/>
                </a:gradFill>
                <a:latin typeface="+mn-ea"/>
              </a:rPr>
              <a:t>10</a:t>
            </a:r>
            <a:r>
              <a:rPr lang="ja-JP" altLang="en-US" sz="2400" dirty="0">
                <a:gradFill>
                  <a:gsLst>
                    <a:gs pos="2917">
                      <a:schemeClr val="tx1"/>
                    </a:gs>
                    <a:gs pos="30000">
                      <a:schemeClr val="tx1"/>
                    </a:gs>
                  </a:gsLst>
                  <a:lin ang="5400000" scaled="0"/>
                </a:gradFill>
                <a:latin typeface="+mn-ea"/>
              </a:rPr>
              <a:t>分間の実行時間</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小さなインスタンスサイズ</a:t>
            </a:r>
          </a:p>
          <a:p>
            <a:pPr marL="349724" indent="-349724">
              <a:lnSpc>
                <a:spcPct val="150000"/>
              </a:lnSpc>
              <a:buFont typeface="Arial" panose="020B0604020202020204" pitchFamily="34" charset="0"/>
              <a:buChar char="•"/>
            </a:pPr>
            <a:r>
              <a:rPr lang="ja-JP" altLang="en-US" sz="2400" dirty="0">
                <a:gradFill>
                  <a:gsLst>
                    <a:gs pos="2917">
                      <a:schemeClr val="tx1"/>
                    </a:gs>
                    <a:gs pos="30000">
                      <a:schemeClr val="tx1"/>
                    </a:gs>
                  </a:gsLst>
                  <a:lin ang="5400000" scaled="0"/>
                </a:gradFill>
                <a:latin typeface="+mn-ea"/>
              </a:rPr>
              <a:t>最低インスタンス数が</a:t>
            </a:r>
            <a:r>
              <a:rPr lang="en-US" altLang="ja-JP" sz="2400" dirty="0">
                <a:gradFill>
                  <a:gsLst>
                    <a:gs pos="2917">
                      <a:schemeClr val="tx1"/>
                    </a:gs>
                    <a:gs pos="30000">
                      <a:schemeClr val="tx1"/>
                    </a:gs>
                  </a:gsLst>
                  <a:lin ang="5400000" scaled="0"/>
                </a:gradFill>
                <a:latin typeface="+mn-ea"/>
              </a:rPr>
              <a:t>0</a:t>
            </a:r>
            <a:r>
              <a:rPr lang="ja-JP" altLang="en-US" sz="2400" dirty="0">
                <a:gradFill>
                  <a:gsLst>
                    <a:gs pos="2917">
                      <a:schemeClr val="tx1"/>
                    </a:gs>
                    <a:gs pos="30000">
                      <a:schemeClr val="tx1"/>
                    </a:gs>
                  </a:gsLst>
                  <a:lin ang="5400000" scaled="0"/>
                </a:gradFill>
                <a:latin typeface="+mn-ea"/>
              </a:rPr>
              <a:t>なので、</a:t>
            </a:r>
            <a:br>
              <a:rPr lang="en-US" altLang="ja-JP" sz="2400" dirty="0">
                <a:gradFill>
                  <a:gsLst>
                    <a:gs pos="2917">
                      <a:schemeClr val="tx1"/>
                    </a:gs>
                    <a:gs pos="30000">
                      <a:schemeClr val="tx1"/>
                    </a:gs>
                  </a:gsLst>
                  <a:lin ang="5400000" scaled="0"/>
                </a:gradFill>
                <a:latin typeface="+mn-ea"/>
              </a:rPr>
            </a:br>
            <a:r>
              <a:rPr lang="ja-JP" altLang="en-US" sz="2400" dirty="0">
                <a:gradFill>
                  <a:gsLst>
                    <a:gs pos="2917">
                      <a:schemeClr val="tx1"/>
                    </a:gs>
                    <a:gs pos="30000">
                      <a:schemeClr val="tx1"/>
                    </a:gs>
                  </a:gsLst>
                  <a:lin ang="5400000" scaled="0"/>
                </a:gradFill>
                <a:latin typeface="+mn-ea"/>
              </a:rPr>
              <a:t>コールドスタートが発生します</a:t>
            </a:r>
            <a:endParaRPr lang="en-US" sz="2400" dirty="0">
              <a:gradFill>
                <a:gsLst>
                  <a:gs pos="2917">
                    <a:schemeClr val="tx1"/>
                  </a:gs>
                  <a:gs pos="30000">
                    <a:schemeClr val="tx1"/>
                  </a:gs>
                </a:gsLst>
                <a:lin ang="5400000" scaled="0"/>
              </a:gradFill>
              <a:latin typeface="+mn-ea"/>
            </a:endParaRPr>
          </a:p>
        </p:txBody>
      </p:sp>
      <p:sp>
        <p:nvSpPr>
          <p:cNvPr id="16" name="TextBox 36">
            <a:extLst>
              <a:ext uri="{FF2B5EF4-FFF2-40B4-BE49-F238E27FC236}">
                <a16:creationId xmlns:a16="http://schemas.microsoft.com/office/drawing/2014/main" id="{D949D506-6746-45F3-A1E0-81EDC98F771A}"/>
              </a:ext>
            </a:extLst>
          </p:cNvPr>
          <p:cNvSpPr txBox="1"/>
          <p:nvPr/>
        </p:nvSpPr>
        <p:spPr>
          <a:xfrm>
            <a:off x="6809409" y="1184614"/>
            <a:ext cx="5778994" cy="3703771"/>
          </a:xfrm>
          <a:prstGeom prst="rect">
            <a:avLst/>
          </a:prstGeom>
          <a:noFill/>
        </p:spPr>
        <p:txBody>
          <a:bodyPr wrap="square" lIns="0" tIns="0" rIns="0" bIns="0" rtlCol="0">
            <a:spAutoFit/>
          </a:bodyPr>
          <a:lstStyle/>
          <a:p>
            <a:pPr algn="l"/>
            <a:r>
              <a:rPr lang="en-US" sz="2856" b="1" dirty="0">
                <a:gradFill>
                  <a:gsLst>
                    <a:gs pos="2917">
                      <a:schemeClr val="tx1"/>
                    </a:gs>
                    <a:gs pos="30000">
                      <a:schemeClr val="tx1"/>
                    </a:gs>
                  </a:gsLst>
                  <a:lin ang="5400000" scaled="0"/>
                </a:gradFill>
                <a:latin typeface="+mn-ea"/>
              </a:rPr>
              <a:t>Functions </a:t>
            </a:r>
            <a:r>
              <a:rPr lang="ja-JP" altLang="en-US" sz="2856" b="1">
                <a:gradFill>
                  <a:gsLst>
                    <a:gs pos="2917">
                      <a:schemeClr val="tx1"/>
                    </a:gs>
                    <a:gs pos="30000">
                      <a:schemeClr val="tx1"/>
                    </a:gs>
                  </a:gsLst>
                  <a:lin ang="5400000" scaled="0"/>
                </a:gradFill>
                <a:latin typeface="+mn-ea"/>
              </a:rPr>
              <a:t>プレミアム</a:t>
            </a:r>
            <a:r>
              <a:rPr lang="en-US" altLang="ja-JP" sz="2856" b="1" dirty="0">
                <a:gradFill>
                  <a:gsLst>
                    <a:gs pos="2917">
                      <a:schemeClr val="tx1"/>
                    </a:gs>
                    <a:gs pos="30000">
                      <a:schemeClr val="tx1"/>
                    </a:gs>
                  </a:gsLst>
                  <a:lin ang="5400000" scaled="0"/>
                </a:gradFill>
                <a:latin typeface="+mn-ea"/>
              </a:rPr>
              <a:t> </a:t>
            </a:r>
            <a:r>
              <a:rPr lang="ja-JP" altLang="en-US" sz="2856" b="1">
                <a:gradFill>
                  <a:gsLst>
                    <a:gs pos="2917">
                      <a:schemeClr val="tx1"/>
                    </a:gs>
                    <a:gs pos="30000">
                      <a:schemeClr val="tx1"/>
                    </a:gs>
                  </a:gsLst>
                  <a:lin ang="5400000" scaled="0"/>
                </a:gradFill>
                <a:latin typeface="+mn-ea"/>
              </a:rPr>
              <a:t>プラン</a:t>
            </a:r>
            <a:endParaRPr lang="en-US" altLang="ja-JP" sz="2856" b="1"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迅速なスケールアウト</a:t>
            </a: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無限大のスケールアウト</a:t>
            </a: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仮想ネットワークへの接続が可能</a:t>
            </a:r>
            <a:endParaRPr lang="en-US" sz="240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無制限の実行時間</a:t>
            </a:r>
            <a:endParaRPr lang="en-US" sz="240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プレミアムインスタンスサイズ</a:t>
            </a:r>
            <a:endParaRPr lang="en-US" altLang="ja-JP" sz="2400" dirty="0">
              <a:gradFill>
                <a:gsLst>
                  <a:gs pos="2917">
                    <a:schemeClr val="tx1"/>
                  </a:gs>
                  <a:gs pos="30000">
                    <a:schemeClr val="tx1"/>
                  </a:gs>
                </a:gsLst>
                <a:lin ang="5400000" scaled="0"/>
              </a:gradFill>
              <a:latin typeface="+mn-ea"/>
            </a:endParaRPr>
          </a:p>
          <a:p>
            <a:pPr marL="349724" indent="-349724">
              <a:lnSpc>
                <a:spcPct val="150000"/>
              </a:lnSpc>
              <a:buFont typeface="Arial" panose="020B0604020202020204" pitchFamily="34" charset="0"/>
              <a:buChar char="•"/>
            </a:pPr>
            <a:r>
              <a:rPr lang="ja-JP" altLang="en-US" sz="2400">
                <a:gradFill>
                  <a:gsLst>
                    <a:gs pos="2917">
                      <a:schemeClr val="tx1"/>
                    </a:gs>
                    <a:gs pos="30000">
                      <a:schemeClr val="tx1"/>
                    </a:gs>
                  </a:gsLst>
                  <a:lin ang="5400000" scaled="0"/>
                </a:gradFill>
                <a:latin typeface="+mn-ea"/>
              </a:rPr>
              <a:t>常時接続</a:t>
            </a:r>
            <a:r>
              <a:rPr lang="en-US" altLang="ja-JP" sz="2400" dirty="0">
                <a:gradFill>
                  <a:gsLst>
                    <a:gs pos="2917">
                      <a:schemeClr val="tx1"/>
                    </a:gs>
                    <a:gs pos="30000">
                      <a:schemeClr val="tx1"/>
                    </a:gs>
                  </a:gsLst>
                  <a:lin ang="5400000" scaled="0"/>
                </a:gradFill>
                <a:latin typeface="+mn-ea"/>
              </a:rPr>
              <a:t> (Always on)</a:t>
            </a:r>
            <a:endParaRPr lang="en-US" sz="2400" dirty="0">
              <a:gradFill>
                <a:gsLst>
                  <a:gs pos="2917">
                    <a:schemeClr val="tx1"/>
                  </a:gs>
                  <a:gs pos="30000">
                    <a:schemeClr val="tx1"/>
                  </a:gs>
                </a:gsLst>
                <a:lin ang="5400000" scaled="0"/>
              </a:gradFill>
              <a:latin typeface="+mn-ea"/>
            </a:endParaRPr>
          </a:p>
        </p:txBody>
      </p:sp>
      <p:sp>
        <p:nvSpPr>
          <p:cNvPr id="17" name="Rounded Rectangle 37">
            <a:extLst>
              <a:ext uri="{FF2B5EF4-FFF2-40B4-BE49-F238E27FC236}">
                <a16:creationId xmlns:a16="http://schemas.microsoft.com/office/drawing/2014/main" id="{B6CE0A72-DAC5-4E38-BD93-C17FCB8100A8}"/>
              </a:ext>
            </a:extLst>
          </p:cNvPr>
          <p:cNvSpPr/>
          <p:nvPr/>
        </p:nvSpPr>
        <p:spPr bwMode="auto">
          <a:xfrm>
            <a:off x="7758385" y="5569265"/>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8" name="Rounded Rectangle 38">
            <a:extLst>
              <a:ext uri="{FF2B5EF4-FFF2-40B4-BE49-F238E27FC236}">
                <a16:creationId xmlns:a16="http://schemas.microsoft.com/office/drawing/2014/main" id="{21DFA31D-A928-4CC0-9F63-F48DAA8B9ECC}"/>
              </a:ext>
            </a:extLst>
          </p:cNvPr>
          <p:cNvSpPr/>
          <p:nvPr/>
        </p:nvSpPr>
        <p:spPr bwMode="auto">
          <a:xfrm>
            <a:off x="9068880" y="5548306"/>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19" name="Rounded Rectangle 39">
            <a:extLst>
              <a:ext uri="{FF2B5EF4-FFF2-40B4-BE49-F238E27FC236}">
                <a16:creationId xmlns:a16="http://schemas.microsoft.com/office/drawing/2014/main" id="{4D252AEF-8EFB-4326-8BE0-BD700ADDA80E}"/>
              </a:ext>
            </a:extLst>
          </p:cNvPr>
          <p:cNvSpPr/>
          <p:nvPr/>
        </p:nvSpPr>
        <p:spPr bwMode="auto">
          <a:xfrm>
            <a:off x="10394436" y="5558783"/>
            <a:ext cx="974518" cy="98499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20" name="Oval 40">
            <a:extLst>
              <a:ext uri="{FF2B5EF4-FFF2-40B4-BE49-F238E27FC236}">
                <a16:creationId xmlns:a16="http://schemas.microsoft.com/office/drawing/2014/main" id="{2EBFC62D-B310-474D-84B2-422EB32DAB64}"/>
              </a:ext>
            </a:extLst>
          </p:cNvPr>
          <p:cNvSpPr/>
          <p:nvPr/>
        </p:nvSpPr>
        <p:spPr bwMode="auto">
          <a:xfrm>
            <a:off x="7027746" y="5977936"/>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21" name="Oval 41">
            <a:extLst>
              <a:ext uri="{FF2B5EF4-FFF2-40B4-BE49-F238E27FC236}">
                <a16:creationId xmlns:a16="http://schemas.microsoft.com/office/drawing/2014/main" id="{FCFE912E-C9A1-4418-A827-6A496FB15439}"/>
              </a:ext>
            </a:extLst>
          </p:cNvPr>
          <p:cNvSpPr/>
          <p:nvPr/>
        </p:nvSpPr>
        <p:spPr bwMode="auto">
          <a:xfrm>
            <a:off x="7339487" y="5977937"/>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22" name="Oval 42">
            <a:extLst>
              <a:ext uri="{FF2B5EF4-FFF2-40B4-BE49-F238E27FC236}">
                <a16:creationId xmlns:a16="http://schemas.microsoft.com/office/drawing/2014/main" id="{94E937B9-5F73-46B1-9EB0-00033CFECC75}"/>
              </a:ext>
            </a:extLst>
          </p:cNvPr>
          <p:cNvSpPr/>
          <p:nvPr/>
        </p:nvSpPr>
        <p:spPr bwMode="auto">
          <a:xfrm>
            <a:off x="11495479" y="5977934"/>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23" name="Oval 43">
            <a:extLst>
              <a:ext uri="{FF2B5EF4-FFF2-40B4-BE49-F238E27FC236}">
                <a16:creationId xmlns:a16="http://schemas.microsoft.com/office/drawing/2014/main" id="{58FB7197-B7F0-474D-8327-6F069FE1596B}"/>
              </a:ext>
            </a:extLst>
          </p:cNvPr>
          <p:cNvSpPr/>
          <p:nvPr/>
        </p:nvSpPr>
        <p:spPr bwMode="auto">
          <a:xfrm>
            <a:off x="11807220" y="5977936"/>
            <a:ext cx="157181" cy="16766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mn-ea"/>
              <a:cs typeface="Segoe UI" pitchFamily="34" charset="0"/>
            </a:endParaRPr>
          </a:p>
        </p:txBody>
      </p:sp>
      <p:sp>
        <p:nvSpPr>
          <p:cNvPr id="25" name="TextBox 8">
            <a:extLst>
              <a:ext uri="{FF2B5EF4-FFF2-40B4-BE49-F238E27FC236}">
                <a16:creationId xmlns:a16="http://schemas.microsoft.com/office/drawing/2014/main" id="{C7A66F21-8F11-4CC5-8D57-3F2F01E823D0}"/>
              </a:ext>
            </a:extLst>
          </p:cNvPr>
          <p:cNvSpPr txBox="1"/>
          <p:nvPr/>
        </p:nvSpPr>
        <p:spPr>
          <a:xfrm rot="968275">
            <a:off x="5982861" y="413572"/>
            <a:ext cx="8932740" cy="512317"/>
          </a:xfrm>
          <a:prstGeom prst="rect">
            <a:avLst/>
          </a:prstGeom>
          <a:solidFill>
            <a:srgbClr val="FFB900"/>
          </a:solidFill>
        </p:spPr>
        <p:txBody>
          <a:bodyPr wrap="square" lIns="0" tIns="0" rIns="0" bIns="0" rtlCol="0">
            <a:spAutoFit/>
          </a:bodyPr>
          <a:lstStyle/>
          <a:p>
            <a:pPr algn="ctr" defTabSz="932563">
              <a:defRPr/>
            </a:pPr>
            <a:r>
              <a:rPr lang="en-US" sz="3264" dirty="0">
                <a:solidFill>
                  <a:srgbClr val="FFFFFF"/>
                </a:solidFill>
                <a:latin typeface="Segoe UI"/>
              </a:rPr>
              <a:t>Preview</a:t>
            </a:r>
          </a:p>
        </p:txBody>
      </p:sp>
    </p:spTree>
    <p:extLst>
      <p:ext uri="{BB962C8B-B14F-4D97-AF65-F5344CB8AC3E}">
        <p14:creationId xmlns:p14="http://schemas.microsoft.com/office/powerpoint/2010/main" val="1207225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2E52-33E6-A44A-98F3-1B8B87C1BE6A}"/>
              </a:ext>
            </a:extLst>
          </p:cNvPr>
          <p:cNvSpPr>
            <a:spLocks noGrp="1"/>
          </p:cNvSpPr>
          <p:nvPr>
            <p:ph type="title"/>
          </p:nvPr>
        </p:nvSpPr>
        <p:spPr>
          <a:xfrm>
            <a:off x="600855" y="466301"/>
            <a:ext cx="11237870" cy="565027"/>
          </a:xfrm>
        </p:spPr>
        <p:txBody>
          <a:bodyPr/>
          <a:lstStyle/>
          <a:p>
            <a:r>
              <a:rPr lang="en-US" dirty="0"/>
              <a:t>Azure Functions now supports Python!</a:t>
            </a:r>
          </a:p>
        </p:txBody>
      </p:sp>
      <p:sp>
        <p:nvSpPr>
          <p:cNvPr id="3" name="Text Placeholder 2">
            <a:extLst>
              <a:ext uri="{FF2B5EF4-FFF2-40B4-BE49-F238E27FC236}">
                <a16:creationId xmlns:a16="http://schemas.microsoft.com/office/drawing/2014/main" id="{75013339-C3D7-5D4E-BF53-BB07C97F2DA0}"/>
              </a:ext>
            </a:extLst>
          </p:cNvPr>
          <p:cNvSpPr>
            <a:spLocks noGrp="1"/>
          </p:cNvSpPr>
          <p:nvPr>
            <p:ph type="body" sz="quarter" idx="10"/>
          </p:nvPr>
        </p:nvSpPr>
        <p:spPr>
          <a:xfrm>
            <a:off x="624475" y="3575731"/>
            <a:ext cx="9921999" cy="2708434"/>
          </a:xfrm>
        </p:spPr>
        <p:txBody>
          <a:bodyPr/>
          <a:lstStyle/>
          <a:p>
            <a:r>
              <a:rPr lang="en-US" sz="2400" dirty="0"/>
              <a:t>Develop using </a:t>
            </a:r>
            <a:r>
              <a:rPr lang="en-US" sz="2400" b="1" dirty="0"/>
              <a:t>Python 3.6</a:t>
            </a:r>
            <a:r>
              <a:rPr lang="en-US" sz="2400" dirty="0"/>
              <a:t> on the </a:t>
            </a:r>
            <a:r>
              <a:rPr lang="en-US" sz="2400" b="1" dirty="0"/>
              <a:t>Functions v2 </a:t>
            </a:r>
            <a:r>
              <a:rPr lang="en-US" sz="2400" dirty="0"/>
              <a:t>runtime </a:t>
            </a:r>
          </a:p>
          <a:p>
            <a:r>
              <a:rPr lang="en-US" sz="2400" dirty="0"/>
              <a:t>Publish to the </a:t>
            </a:r>
            <a:r>
              <a:rPr lang="en-US" sz="2400" b="1" dirty="0"/>
              <a:t>Serverless hosting</a:t>
            </a:r>
            <a:r>
              <a:rPr lang="en-US" sz="2400" dirty="0"/>
              <a:t> platform </a:t>
            </a:r>
            <a:r>
              <a:rPr lang="en-US" sz="2400" b="1" dirty="0"/>
              <a:t>on Linux</a:t>
            </a:r>
            <a:r>
              <a:rPr lang="en-US" sz="2400" dirty="0"/>
              <a:t> in Azure</a:t>
            </a:r>
          </a:p>
          <a:p>
            <a:r>
              <a:rPr lang="en-US" sz="2400" dirty="0"/>
              <a:t>Build, test, debug and publish using Visual Studio Code and the Azure Functions Core Tools (CLI)</a:t>
            </a:r>
          </a:p>
          <a:p>
            <a:pPr marL="0" indent="0">
              <a:buNone/>
            </a:pPr>
            <a:endParaRPr lang="en-US" sz="2400" dirty="0"/>
          </a:p>
          <a:p>
            <a:pPr marL="0" indent="0">
              <a:buNone/>
            </a:pPr>
            <a:r>
              <a:rPr lang="en-US" sz="2400" dirty="0"/>
              <a:t>Sign up for private preview: </a:t>
            </a:r>
            <a:r>
              <a:rPr lang="en-US" sz="2400" dirty="0">
                <a:hlinkClick r:id="rId3"/>
              </a:rPr>
              <a:t>aka.ms/functions-python-preview</a:t>
            </a:r>
            <a:endParaRPr lang="en-US" sz="2400" dirty="0"/>
          </a:p>
        </p:txBody>
      </p:sp>
      <p:grpSp>
        <p:nvGrpSpPr>
          <p:cNvPr id="15" name="Group 14">
            <a:extLst>
              <a:ext uri="{FF2B5EF4-FFF2-40B4-BE49-F238E27FC236}">
                <a16:creationId xmlns:a16="http://schemas.microsoft.com/office/drawing/2014/main" id="{E13AC1B6-CFB7-D745-8D2A-802A50D1D487}"/>
              </a:ext>
            </a:extLst>
          </p:cNvPr>
          <p:cNvGrpSpPr>
            <a:grpSpLocks noChangeAspect="1"/>
          </p:cNvGrpSpPr>
          <p:nvPr/>
        </p:nvGrpSpPr>
        <p:grpSpPr>
          <a:xfrm>
            <a:off x="2188906" y="1664448"/>
            <a:ext cx="4140356" cy="1771946"/>
            <a:chOff x="2149205" y="1203528"/>
            <a:chExt cx="3736834" cy="1599251"/>
          </a:xfrm>
        </p:grpSpPr>
        <p:pic>
          <p:nvPicPr>
            <p:cNvPr id="4" name="Graphic 3">
              <a:extLst>
                <a:ext uri="{FF2B5EF4-FFF2-40B4-BE49-F238E27FC236}">
                  <a16:creationId xmlns:a16="http://schemas.microsoft.com/office/drawing/2014/main" id="{BB77F83D-BBE8-7F43-9877-953B1A7FB6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4235"/>
            <a:stretch/>
          </p:blipFill>
          <p:spPr>
            <a:xfrm>
              <a:off x="2149205" y="1248299"/>
              <a:ext cx="1536768" cy="1554480"/>
            </a:xfrm>
            <a:prstGeom prst="rect">
              <a:avLst/>
            </a:prstGeom>
          </p:spPr>
        </p:pic>
        <p:pic>
          <p:nvPicPr>
            <p:cNvPr id="10" name="Graphic 9">
              <a:extLst>
                <a:ext uri="{FF2B5EF4-FFF2-40B4-BE49-F238E27FC236}">
                  <a16:creationId xmlns:a16="http://schemas.microsoft.com/office/drawing/2014/main" id="{23D7A385-D163-0C4A-8E3C-582DF36C70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4439" y="1203528"/>
              <a:ext cx="1371600" cy="1371600"/>
            </a:xfrm>
            <a:prstGeom prst="rect">
              <a:avLst/>
            </a:prstGeom>
          </p:spPr>
        </p:pic>
        <p:pic>
          <p:nvPicPr>
            <p:cNvPr id="14" name="Graphic 13">
              <a:extLst>
                <a:ext uri="{FF2B5EF4-FFF2-40B4-BE49-F238E27FC236}">
                  <a16:creationId xmlns:a16="http://schemas.microsoft.com/office/drawing/2014/main" id="{65B21B85-CCF8-F84A-8930-AE71C99A0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0743" y="1653176"/>
              <a:ext cx="457200" cy="457200"/>
            </a:xfrm>
            <a:prstGeom prst="rect">
              <a:avLst/>
            </a:prstGeom>
          </p:spPr>
        </p:pic>
      </p:grpSp>
      <p:sp>
        <p:nvSpPr>
          <p:cNvPr id="11" name="TextBox 8">
            <a:extLst>
              <a:ext uri="{FF2B5EF4-FFF2-40B4-BE49-F238E27FC236}">
                <a16:creationId xmlns:a16="http://schemas.microsoft.com/office/drawing/2014/main" id="{A9E31467-BDAE-43B0-956F-ACF8A54EAEFE}"/>
              </a:ext>
            </a:extLst>
          </p:cNvPr>
          <p:cNvSpPr txBox="1"/>
          <p:nvPr/>
        </p:nvSpPr>
        <p:spPr>
          <a:xfrm rot="968275">
            <a:off x="5982861" y="413572"/>
            <a:ext cx="8932740" cy="512317"/>
          </a:xfrm>
          <a:prstGeom prst="rect">
            <a:avLst/>
          </a:prstGeom>
          <a:solidFill>
            <a:srgbClr val="FFB900"/>
          </a:solidFill>
        </p:spPr>
        <p:txBody>
          <a:bodyPr wrap="square" lIns="0" tIns="0" rIns="0" bIns="0" rtlCol="0">
            <a:spAutoFit/>
          </a:bodyPr>
          <a:lstStyle/>
          <a:p>
            <a:pPr algn="ctr" defTabSz="932563">
              <a:defRPr/>
            </a:pPr>
            <a:r>
              <a:rPr lang="en-US" sz="3264" dirty="0">
                <a:solidFill>
                  <a:srgbClr val="FFFFFF"/>
                </a:solidFill>
                <a:latin typeface="Segoe UI"/>
              </a:rPr>
              <a:t>Preview</a:t>
            </a:r>
          </a:p>
        </p:txBody>
      </p:sp>
      <p:sp>
        <p:nvSpPr>
          <p:cNvPr id="9" name="TextBox 54">
            <a:extLst>
              <a:ext uri="{FF2B5EF4-FFF2-40B4-BE49-F238E27FC236}">
                <a16:creationId xmlns:a16="http://schemas.microsoft.com/office/drawing/2014/main" id="{C7BCE9A4-94C7-4EC0-82AE-24C43D0ECEEE}"/>
              </a:ext>
            </a:extLst>
          </p:cNvPr>
          <p:cNvSpPr txBox="1"/>
          <p:nvPr/>
        </p:nvSpPr>
        <p:spPr>
          <a:xfrm>
            <a:off x="5506613" y="6650480"/>
            <a:ext cx="7016265" cy="256096"/>
          </a:xfrm>
          <a:prstGeom prst="rect">
            <a:avLst/>
          </a:prstGeom>
          <a:noFill/>
        </p:spPr>
        <p:txBody>
          <a:bodyPr wrap="square" lIns="0" tIns="0" rIns="0" bIns="0" rtlCol="0">
            <a:spAutoFit/>
          </a:bodyPr>
          <a:lstStyle/>
          <a:p>
            <a:pPr defTabSz="951121">
              <a:defRPr/>
            </a:pPr>
            <a:r>
              <a:rPr lang="en-US" sz="1664" dirty="0">
                <a:solidFill>
                  <a:srgbClr val="0078D7"/>
                </a:solidFill>
                <a:latin typeface="Segoe UI"/>
              </a:rPr>
              <a:t>Learn more</a:t>
            </a:r>
            <a:r>
              <a:rPr lang="en-US" sz="1664" dirty="0">
                <a:solidFill>
                  <a:srgbClr val="002050"/>
                </a:solidFill>
                <a:latin typeface="Segoe UI"/>
              </a:rPr>
              <a:t>: </a:t>
            </a:r>
            <a:r>
              <a:rPr lang="en-US" sz="1664" dirty="0">
                <a:solidFill>
                  <a:srgbClr val="0D0D0D"/>
                </a:solidFill>
                <a:latin typeface="Segoe UI"/>
                <a:cs typeface="Segoe UI Semibold" panose="020B0502040204020203" pitchFamily="34" charset="0"/>
              </a:rPr>
              <a:t>THR</a:t>
            </a:r>
            <a:r>
              <a:rPr lang="en-US" altLang="ja-JP" sz="1664" dirty="0">
                <a:solidFill>
                  <a:srgbClr val="0D0D0D"/>
                </a:solidFill>
                <a:latin typeface="Segoe UI"/>
                <a:cs typeface="Segoe UI Semibold" panose="020B0502040204020203" pitchFamily="34" charset="0"/>
              </a:rPr>
              <a:t>2201</a:t>
            </a:r>
            <a:r>
              <a:rPr lang="en-US" sz="1664" dirty="0">
                <a:solidFill>
                  <a:srgbClr val="0D0D0D"/>
                </a:solidFill>
                <a:cs typeface="Segoe UI Semibold" panose="020B0502040204020203" pitchFamily="34" charset="0"/>
              </a:rPr>
              <a:t> (Machine Learning using Python in Azure Functions</a:t>
            </a:r>
            <a:r>
              <a:rPr lang="en-US" sz="1664" dirty="0">
                <a:solidFill>
                  <a:prstClr val="black"/>
                </a:solidFill>
                <a:latin typeface="Segoe UI"/>
                <a:cs typeface="Segoe UI Semibold" panose="020B0502040204020203" pitchFamily="34" charset="0"/>
              </a:rPr>
              <a:t>)</a:t>
            </a:r>
          </a:p>
        </p:txBody>
      </p:sp>
    </p:spTree>
    <p:extLst>
      <p:ext uri="{BB962C8B-B14F-4D97-AF65-F5344CB8AC3E}">
        <p14:creationId xmlns:p14="http://schemas.microsoft.com/office/powerpoint/2010/main" val="11501710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2E0D4B17-5E10-43EB-A382-B4C5B667A019}"/>
              </a:ext>
            </a:extLst>
          </p:cNvPr>
          <p:cNvSpPr txBox="1">
            <a:spLocks/>
          </p:cNvSpPr>
          <p:nvPr/>
        </p:nvSpPr>
        <p:spPr>
          <a:xfrm>
            <a:off x="5151437" y="982662"/>
            <a:ext cx="7315200" cy="401182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n-ea"/>
                <a:ea typeface="+mn-ea"/>
                <a:cs typeface="Segoe UI" pitchFamily="34" charset="0"/>
              </a:defRPr>
            </a:lvl1pPr>
          </a:lstStyle>
          <a:p>
            <a:r>
              <a:rPr lang="en-US" altLang="ja-JP" sz="6600" dirty="0">
                <a:solidFill>
                  <a:srgbClr val="FFFFFF"/>
                </a:solidFill>
                <a:cs typeface="Meiryo" charset="-128"/>
              </a:rPr>
              <a:t>Event Grid</a:t>
            </a:r>
            <a:br>
              <a:rPr lang="en-US" altLang="ja-JP" sz="6600" dirty="0">
                <a:solidFill>
                  <a:srgbClr val="FFFFFF"/>
                </a:solidFill>
                <a:cs typeface="Meiryo" charset="-128"/>
              </a:rPr>
            </a:br>
            <a:br>
              <a:rPr lang="en-US" altLang="ja-JP" sz="6600" dirty="0">
                <a:solidFill>
                  <a:srgbClr val="FFFFFF"/>
                </a:solidFill>
                <a:cs typeface="Meiryo" charset="-128"/>
              </a:rPr>
            </a:br>
            <a:r>
              <a:rPr lang="ja-JP" altLang="en-US" sz="4400" dirty="0">
                <a:solidFill>
                  <a:srgbClr val="FFFFFF"/>
                </a:solidFill>
                <a:cs typeface="Meiryo" charset="-128"/>
              </a:rPr>
              <a:t>パブリッシュ＆サブスクライブ型アーキテクチャを簡単実装</a:t>
            </a:r>
          </a:p>
        </p:txBody>
      </p:sp>
      <p:sp>
        <p:nvSpPr>
          <p:cNvPr id="9" name="Rectangle 7">
            <a:extLst>
              <a:ext uri="{FF2B5EF4-FFF2-40B4-BE49-F238E27FC236}">
                <a16:creationId xmlns:a16="http://schemas.microsoft.com/office/drawing/2014/main" id="{762887BE-11A9-49E4-8794-094842D4BBAA}"/>
              </a:ext>
            </a:extLst>
          </p:cNvPr>
          <p:cNvSpPr/>
          <p:nvPr/>
        </p:nvSpPr>
        <p:spPr bwMode="auto">
          <a:xfrm>
            <a:off x="1129541" y="2218567"/>
            <a:ext cx="2285676"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mn-ea"/>
              <a:cs typeface="Segoe UI" pitchFamily="34" charset="0"/>
            </a:endParaRPr>
          </a:p>
        </p:txBody>
      </p:sp>
      <p:pic>
        <p:nvPicPr>
          <p:cNvPr id="10" name="Picture 53">
            <a:extLst>
              <a:ext uri="{FF2B5EF4-FFF2-40B4-BE49-F238E27FC236}">
                <a16:creationId xmlns:a16="http://schemas.microsoft.com/office/drawing/2014/main" id="{18585520-55A0-4265-9A78-A595A74B9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37" y="2735262"/>
            <a:ext cx="1252286" cy="1252286"/>
          </a:xfrm>
          <a:prstGeom prst="rect">
            <a:avLst/>
          </a:prstGeom>
        </p:spPr>
      </p:pic>
    </p:spTree>
    <p:extLst>
      <p:ext uri="{BB962C8B-B14F-4D97-AF65-F5344CB8AC3E}">
        <p14:creationId xmlns:p14="http://schemas.microsoft.com/office/powerpoint/2010/main" val="33864759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00CF913-2F2C-4B6E-95A2-BDA6B38EA711}"/>
              </a:ext>
            </a:extLst>
          </p:cNvPr>
          <p:cNvSpPr>
            <a:spLocks noGrp="1"/>
          </p:cNvSpPr>
          <p:nvPr>
            <p:ph type="title"/>
          </p:nvPr>
        </p:nvSpPr>
        <p:spPr/>
        <p:txBody>
          <a:bodyPr/>
          <a:lstStyle/>
          <a:p>
            <a:r>
              <a:rPr lang="ja-JP" altLang="en-US" dirty="0"/>
              <a:t>クラウド上でイベント処理</a:t>
            </a:r>
            <a:endParaRPr kumimoji="1" lang="ja-JP" altLang="en-US" dirty="0"/>
          </a:p>
        </p:txBody>
      </p:sp>
      <p:sp>
        <p:nvSpPr>
          <p:cNvPr id="77" name="Rectangle 58">
            <a:extLst>
              <a:ext uri="{FF2B5EF4-FFF2-40B4-BE49-F238E27FC236}">
                <a16:creationId xmlns:a16="http://schemas.microsoft.com/office/drawing/2014/main" id="{278BE441-10F3-4462-9F52-D212CB76D780}"/>
              </a:ext>
            </a:extLst>
          </p:cNvPr>
          <p:cNvSpPr/>
          <p:nvPr/>
        </p:nvSpPr>
        <p:spPr bwMode="auto">
          <a:xfrm>
            <a:off x="270068" y="1211598"/>
            <a:ext cx="2748023"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ja-JP" alt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mn-ea"/>
                <a:cs typeface="Segoe UI" pitchFamily="34" charset="0"/>
              </a:rPr>
              <a:t>イベント</a:t>
            </a:r>
            <a:endPar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mn-ea"/>
              <a:cs typeface="Segoe UI" pitchFamily="34" charset="0"/>
            </a:endParaRPr>
          </a:p>
        </p:txBody>
      </p:sp>
      <p:sp>
        <p:nvSpPr>
          <p:cNvPr id="78" name="Rectangle 60">
            <a:extLst>
              <a:ext uri="{FF2B5EF4-FFF2-40B4-BE49-F238E27FC236}">
                <a16:creationId xmlns:a16="http://schemas.microsoft.com/office/drawing/2014/main" id="{17E79ED3-93CF-4FB2-A97D-3CEB48F21F05}"/>
              </a:ext>
            </a:extLst>
          </p:cNvPr>
          <p:cNvSpPr/>
          <p:nvPr/>
        </p:nvSpPr>
        <p:spPr bwMode="auto">
          <a:xfrm>
            <a:off x="6676415" y="1211598"/>
            <a:ext cx="5301539" cy="5303095"/>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ja-JP" alt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mn-ea"/>
                <a:cs typeface="Segoe UI" pitchFamily="34" charset="0"/>
              </a:rPr>
              <a:t>イベントハンドラー</a:t>
            </a:r>
            <a:endPar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mn-ea"/>
              <a:cs typeface="Segoe UI" pitchFamily="34" charset="0"/>
            </a:endParaRPr>
          </a:p>
        </p:txBody>
      </p:sp>
      <p:sp>
        <p:nvSpPr>
          <p:cNvPr id="79" name="Rectangle 61">
            <a:extLst>
              <a:ext uri="{FF2B5EF4-FFF2-40B4-BE49-F238E27FC236}">
                <a16:creationId xmlns:a16="http://schemas.microsoft.com/office/drawing/2014/main" id="{9CFBE5CF-16FC-42B1-B66D-1EED5A304D88}"/>
              </a:ext>
            </a:extLst>
          </p:cNvPr>
          <p:cNvSpPr/>
          <p:nvPr/>
        </p:nvSpPr>
        <p:spPr bwMode="auto">
          <a:xfrm>
            <a:off x="443108" y="1721849"/>
            <a:ext cx="2391309" cy="47542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Blob Storage</a:t>
            </a:r>
          </a:p>
        </p:txBody>
      </p:sp>
      <p:pic>
        <p:nvPicPr>
          <p:cNvPr id="80" name="Picture 90" descr="A close up of a logo&#10;&#10;Description generated with very high confidence">
            <a:extLst>
              <a:ext uri="{FF2B5EF4-FFF2-40B4-BE49-F238E27FC236}">
                <a16:creationId xmlns:a16="http://schemas.microsoft.com/office/drawing/2014/main" id="{B19150EB-13FE-4E7A-A28B-AC7198432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86" y="1776705"/>
            <a:ext cx="421972" cy="365708"/>
          </a:xfrm>
          <a:prstGeom prst="rect">
            <a:avLst/>
          </a:prstGeom>
        </p:spPr>
      </p:pic>
      <p:sp>
        <p:nvSpPr>
          <p:cNvPr id="81" name="Rectangle 66">
            <a:extLst>
              <a:ext uri="{FF2B5EF4-FFF2-40B4-BE49-F238E27FC236}">
                <a16:creationId xmlns:a16="http://schemas.microsoft.com/office/drawing/2014/main" id="{5FFA5315-E6ED-4DC3-BC5F-685196E23CD3}"/>
              </a:ext>
            </a:extLst>
          </p:cNvPr>
          <p:cNvSpPr/>
          <p:nvPr/>
        </p:nvSpPr>
        <p:spPr bwMode="auto">
          <a:xfrm>
            <a:off x="443108" y="2243756"/>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Resource Groups</a:t>
            </a:r>
          </a:p>
        </p:txBody>
      </p:sp>
      <p:pic>
        <p:nvPicPr>
          <p:cNvPr id="82" name="Picture 92" descr="A close up of a logo&#10;&#10;Description generated with very high confidence">
            <a:extLst>
              <a:ext uri="{FF2B5EF4-FFF2-40B4-BE49-F238E27FC236}">
                <a16:creationId xmlns:a16="http://schemas.microsoft.com/office/drawing/2014/main" id="{81A306C9-1C81-47DC-832B-3F5B45D71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79" y="2297712"/>
            <a:ext cx="450510" cy="365708"/>
          </a:xfrm>
          <a:prstGeom prst="rect">
            <a:avLst/>
          </a:prstGeom>
        </p:spPr>
      </p:pic>
      <p:sp>
        <p:nvSpPr>
          <p:cNvPr id="83" name="Rectangle 67">
            <a:extLst>
              <a:ext uri="{FF2B5EF4-FFF2-40B4-BE49-F238E27FC236}">
                <a16:creationId xmlns:a16="http://schemas.microsoft.com/office/drawing/2014/main" id="{0F852FE2-E6E2-409F-AF2B-2C0C3C3407D4}"/>
              </a:ext>
            </a:extLst>
          </p:cNvPr>
          <p:cNvSpPr/>
          <p:nvPr/>
        </p:nvSpPr>
        <p:spPr bwMode="auto">
          <a:xfrm>
            <a:off x="443108" y="2765663"/>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Azure Subscriptions</a:t>
            </a:r>
          </a:p>
        </p:txBody>
      </p:sp>
      <p:pic>
        <p:nvPicPr>
          <p:cNvPr id="84" name="Picture 94" descr="A close up of a logo&#10;&#10;Description generated with very high confidence">
            <a:extLst>
              <a:ext uri="{FF2B5EF4-FFF2-40B4-BE49-F238E27FC236}">
                <a16:creationId xmlns:a16="http://schemas.microsoft.com/office/drawing/2014/main" id="{E11B3EA6-0E15-4E1A-BDF5-57CE4F643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10" y="2800678"/>
            <a:ext cx="494725" cy="365707"/>
          </a:xfrm>
          <a:prstGeom prst="rect">
            <a:avLst/>
          </a:prstGeom>
        </p:spPr>
      </p:pic>
      <p:sp>
        <p:nvSpPr>
          <p:cNvPr id="85" name="Rectangle 69">
            <a:extLst>
              <a:ext uri="{FF2B5EF4-FFF2-40B4-BE49-F238E27FC236}">
                <a16:creationId xmlns:a16="http://schemas.microsoft.com/office/drawing/2014/main" id="{160BBA9C-49B2-4060-85B4-2F7B21CE94CC}"/>
              </a:ext>
            </a:extLst>
          </p:cNvPr>
          <p:cNvSpPr/>
          <p:nvPr/>
        </p:nvSpPr>
        <p:spPr bwMode="auto">
          <a:xfrm>
            <a:off x="443108" y="5375199"/>
            <a:ext cx="2391309" cy="47542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ja-JP" alt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カスタムイベント</a:t>
            </a: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 (</a:t>
            </a:r>
            <a:r>
              <a:rPr kumimoji="0" lang="ja-JP" alt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何でも</a:t>
            </a: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a:t>
            </a:r>
          </a:p>
        </p:txBody>
      </p:sp>
      <p:pic>
        <p:nvPicPr>
          <p:cNvPr id="86" name="Picture 96" descr="A close up of a logo&#10;&#10;Description generated with very high confidence">
            <a:extLst>
              <a:ext uri="{FF2B5EF4-FFF2-40B4-BE49-F238E27FC236}">
                <a16:creationId xmlns:a16="http://schemas.microsoft.com/office/drawing/2014/main" id="{E904AD2C-72E7-47F6-9691-BA5D20E76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54" y="5424959"/>
            <a:ext cx="354792" cy="365708"/>
          </a:xfrm>
          <a:prstGeom prst="rect">
            <a:avLst/>
          </a:prstGeom>
        </p:spPr>
      </p:pic>
      <p:sp>
        <p:nvSpPr>
          <p:cNvPr id="87" name="Rectangle 68">
            <a:extLst>
              <a:ext uri="{FF2B5EF4-FFF2-40B4-BE49-F238E27FC236}">
                <a16:creationId xmlns:a16="http://schemas.microsoft.com/office/drawing/2014/main" id="{CEC3BC43-FCB1-4CA7-87B1-B3F56F5207B6}"/>
              </a:ext>
            </a:extLst>
          </p:cNvPr>
          <p:cNvSpPr/>
          <p:nvPr/>
        </p:nvSpPr>
        <p:spPr bwMode="auto">
          <a:xfrm>
            <a:off x="443108" y="3287570"/>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Event Hubs</a:t>
            </a:r>
          </a:p>
        </p:txBody>
      </p:sp>
      <p:grpSp>
        <p:nvGrpSpPr>
          <p:cNvPr id="88" name="Group 110">
            <a:extLst>
              <a:ext uri="{FF2B5EF4-FFF2-40B4-BE49-F238E27FC236}">
                <a16:creationId xmlns:a16="http://schemas.microsoft.com/office/drawing/2014/main" id="{248F3B17-3803-4F20-B0E0-5F6562A2D618}"/>
              </a:ext>
            </a:extLst>
          </p:cNvPr>
          <p:cNvGrpSpPr>
            <a:grpSpLocks noChangeAspect="1"/>
          </p:cNvGrpSpPr>
          <p:nvPr/>
        </p:nvGrpSpPr>
        <p:grpSpPr>
          <a:xfrm>
            <a:off x="668709" y="3325686"/>
            <a:ext cx="379450" cy="383987"/>
            <a:chOff x="-649293" y="6227709"/>
            <a:chExt cx="265115" cy="268281"/>
          </a:xfrm>
        </p:grpSpPr>
        <p:sp>
          <p:nvSpPr>
            <p:cNvPr id="89" name="Freeform 5">
              <a:extLst>
                <a:ext uri="{FF2B5EF4-FFF2-40B4-BE49-F238E27FC236}">
                  <a16:creationId xmlns:a16="http://schemas.microsoft.com/office/drawing/2014/main" id="{0102EE17-F607-48EB-A90B-947D7A7568BE}"/>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0" name="Freeform 6">
              <a:extLst>
                <a:ext uri="{FF2B5EF4-FFF2-40B4-BE49-F238E27FC236}">
                  <a16:creationId xmlns:a16="http://schemas.microsoft.com/office/drawing/2014/main" id="{6D673822-201B-47D0-A0FE-90D1DA2D932F}"/>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1" name="Freeform 7">
              <a:extLst>
                <a:ext uri="{FF2B5EF4-FFF2-40B4-BE49-F238E27FC236}">
                  <a16:creationId xmlns:a16="http://schemas.microsoft.com/office/drawing/2014/main" id="{3D567DF0-D9DB-4B8E-87D7-001F902088ED}"/>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2" name="Freeform 8">
              <a:extLst>
                <a:ext uri="{FF2B5EF4-FFF2-40B4-BE49-F238E27FC236}">
                  <a16:creationId xmlns:a16="http://schemas.microsoft.com/office/drawing/2014/main" id="{7841A9AC-213B-44CA-BE9F-7A72E331C1A8}"/>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3" name="Freeform 9">
              <a:extLst>
                <a:ext uri="{FF2B5EF4-FFF2-40B4-BE49-F238E27FC236}">
                  <a16:creationId xmlns:a16="http://schemas.microsoft.com/office/drawing/2014/main" id="{642F15D6-9AF6-4EC5-995C-98900257F4FD}"/>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4" name="Freeform 10">
              <a:extLst>
                <a:ext uri="{FF2B5EF4-FFF2-40B4-BE49-F238E27FC236}">
                  <a16:creationId xmlns:a16="http://schemas.microsoft.com/office/drawing/2014/main" id="{87DF8F7D-961D-4E5E-B77D-47C6DA364139}"/>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dirty="0">
                <a:solidFill>
                  <a:srgbClr val="505050"/>
                </a:solidFill>
                <a:latin typeface="+mn-ea"/>
              </a:endParaRPr>
            </a:p>
          </p:txBody>
        </p:sp>
        <p:sp>
          <p:nvSpPr>
            <p:cNvPr id="95" name="Freeform 11">
              <a:extLst>
                <a:ext uri="{FF2B5EF4-FFF2-40B4-BE49-F238E27FC236}">
                  <a16:creationId xmlns:a16="http://schemas.microsoft.com/office/drawing/2014/main" id="{AE5FD527-250C-45EA-90E1-6CFFB4B3F6E6}"/>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sp>
          <p:nvSpPr>
            <p:cNvPr id="96" name="Freeform 12">
              <a:extLst>
                <a:ext uri="{FF2B5EF4-FFF2-40B4-BE49-F238E27FC236}">
                  <a16:creationId xmlns:a16="http://schemas.microsoft.com/office/drawing/2014/main" id="{913A6EAA-86F4-4FDB-923F-6DF6751807E7}"/>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39">
                <a:defRPr/>
              </a:pPr>
              <a:endParaRPr lang="en-US" sz="1730">
                <a:solidFill>
                  <a:srgbClr val="505050"/>
                </a:solidFill>
                <a:latin typeface="+mn-ea"/>
              </a:endParaRPr>
            </a:p>
          </p:txBody>
        </p:sp>
      </p:grpSp>
      <p:sp>
        <p:nvSpPr>
          <p:cNvPr id="97" name="Rectangle 75">
            <a:extLst>
              <a:ext uri="{FF2B5EF4-FFF2-40B4-BE49-F238E27FC236}">
                <a16:creationId xmlns:a16="http://schemas.microsoft.com/office/drawing/2014/main" id="{725DE9B0-D333-4832-AEA2-D2B902E586A4}"/>
              </a:ext>
            </a:extLst>
          </p:cNvPr>
          <p:cNvSpPr/>
          <p:nvPr/>
        </p:nvSpPr>
        <p:spPr bwMode="auto">
          <a:xfrm>
            <a:off x="6853402" y="5286952"/>
            <a:ext cx="4947563" cy="109712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Other Services</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and Applications</a:t>
            </a:r>
          </a:p>
        </p:txBody>
      </p:sp>
      <p:grpSp>
        <p:nvGrpSpPr>
          <p:cNvPr id="98" name="Group 2">
            <a:extLst>
              <a:ext uri="{FF2B5EF4-FFF2-40B4-BE49-F238E27FC236}">
                <a16:creationId xmlns:a16="http://schemas.microsoft.com/office/drawing/2014/main" id="{50E655DB-1C2D-4841-9F53-DFEAF84B4C18}"/>
              </a:ext>
            </a:extLst>
          </p:cNvPr>
          <p:cNvGrpSpPr/>
          <p:nvPr/>
        </p:nvGrpSpPr>
        <p:grpSpPr>
          <a:xfrm>
            <a:off x="10949981" y="5442731"/>
            <a:ext cx="884728" cy="803304"/>
            <a:chOff x="10950667" y="5443020"/>
            <a:chExt cx="884853" cy="803418"/>
          </a:xfrm>
        </p:grpSpPr>
        <p:pic>
          <p:nvPicPr>
            <p:cNvPr id="99" name="Picture 86" descr="A close up of a logo&#10;&#10;Description generated with very high confidence">
              <a:extLst>
                <a:ext uri="{FF2B5EF4-FFF2-40B4-BE49-F238E27FC236}">
                  <a16:creationId xmlns:a16="http://schemas.microsoft.com/office/drawing/2014/main" id="{478176ED-8936-4690-942C-AB1F15DD1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00" name="TextBox 115">
              <a:extLst>
                <a:ext uri="{FF2B5EF4-FFF2-40B4-BE49-F238E27FC236}">
                  <a16:creationId xmlns:a16="http://schemas.microsoft.com/office/drawing/2014/main" id="{9F374FD4-2FEB-4D38-B59C-88A01767685A}"/>
                </a:ext>
              </a:extLst>
            </p:cNvPr>
            <p:cNvSpPr txBox="1"/>
            <p:nvPr/>
          </p:nvSpPr>
          <p:spPr>
            <a:xfrm>
              <a:off x="10950667" y="5865032"/>
              <a:ext cx="884853" cy="381406"/>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mn-ea"/>
                  <a:cs typeface="Segoe UI Semibold" panose="020B0702040204020203" pitchFamily="34" charset="0"/>
                </a:rPr>
                <a:t>Azure</a:t>
              </a:r>
              <a:br>
                <a:rPr lang="en-US" sz="1050" dirty="0">
                  <a:gradFill>
                    <a:gsLst>
                      <a:gs pos="2917">
                        <a:srgbClr val="FFFFFF"/>
                      </a:gs>
                      <a:gs pos="30000">
                        <a:srgbClr val="FFFFFF"/>
                      </a:gs>
                    </a:gsLst>
                    <a:lin ang="5400000" scaled="0"/>
                  </a:gradFill>
                  <a:latin typeface="+mn-ea"/>
                  <a:cs typeface="Segoe UI Semibold" panose="020B0702040204020203" pitchFamily="34" charset="0"/>
                </a:rPr>
              </a:br>
              <a:r>
                <a:rPr lang="en-US" sz="1050" dirty="0">
                  <a:gradFill>
                    <a:gsLst>
                      <a:gs pos="2917">
                        <a:srgbClr val="FFFFFF"/>
                      </a:gs>
                      <a:gs pos="30000">
                        <a:srgbClr val="FFFFFF"/>
                      </a:gs>
                    </a:gsLst>
                    <a:lin ang="5400000" scaled="0"/>
                  </a:gradFill>
                  <a:latin typeface="+mn-ea"/>
                  <a:cs typeface="Segoe UI Semibold" panose="020B0702040204020203" pitchFamily="34" charset="0"/>
                </a:rPr>
                <a:t>Automation</a:t>
              </a:r>
            </a:p>
          </p:txBody>
        </p:sp>
      </p:grpSp>
      <p:grpSp>
        <p:nvGrpSpPr>
          <p:cNvPr id="101" name="Group 127">
            <a:extLst>
              <a:ext uri="{FF2B5EF4-FFF2-40B4-BE49-F238E27FC236}">
                <a16:creationId xmlns:a16="http://schemas.microsoft.com/office/drawing/2014/main" id="{E87F3645-941D-43FB-8B27-184590B9C6F6}"/>
              </a:ext>
            </a:extLst>
          </p:cNvPr>
          <p:cNvGrpSpPr/>
          <p:nvPr/>
        </p:nvGrpSpPr>
        <p:grpSpPr>
          <a:xfrm>
            <a:off x="3018092" y="3774631"/>
            <a:ext cx="673943" cy="448149"/>
            <a:chOff x="3078163" y="3849873"/>
            <a:chExt cx="916823" cy="457200"/>
          </a:xfrm>
        </p:grpSpPr>
        <p:sp>
          <p:nvSpPr>
            <p:cNvPr id="102" name="Freeform 17">
              <a:extLst>
                <a:ext uri="{FF2B5EF4-FFF2-40B4-BE49-F238E27FC236}">
                  <a16:creationId xmlns:a16="http://schemas.microsoft.com/office/drawing/2014/main" id="{F9F4E7A6-192B-4C7D-813B-FA3D1138B3F1}"/>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mn-ea"/>
              </a:endParaRPr>
            </a:p>
          </p:txBody>
        </p:sp>
        <p:cxnSp>
          <p:nvCxnSpPr>
            <p:cNvPr id="103" name="Straight Connector 126">
              <a:extLst>
                <a:ext uri="{FF2B5EF4-FFF2-40B4-BE49-F238E27FC236}">
                  <a16:creationId xmlns:a16="http://schemas.microsoft.com/office/drawing/2014/main" id="{CD851A3C-948E-48FE-B05B-67B22DE45764}"/>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4" name="Group 128">
            <a:extLst>
              <a:ext uri="{FF2B5EF4-FFF2-40B4-BE49-F238E27FC236}">
                <a16:creationId xmlns:a16="http://schemas.microsoft.com/office/drawing/2014/main" id="{D0AF9DBA-932A-4D7E-ACDC-29478A004D1C}"/>
              </a:ext>
            </a:extLst>
          </p:cNvPr>
          <p:cNvGrpSpPr/>
          <p:nvPr/>
        </p:nvGrpSpPr>
        <p:grpSpPr>
          <a:xfrm>
            <a:off x="5776187" y="3774631"/>
            <a:ext cx="898673" cy="448149"/>
            <a:chOff x="3078163" y="3849873"/>
            <a:chExt cx="916823" cy="457200"/>
          </a:xfrm>
        </p:grpSpPr>
        <p:sp>
          <p:nvSpPr>
            <p:cNvPr id="105" name="Freeform 17">
              <a:extLst>
                <a:ext uri="{FF2B5EF4-FFF2-40B4-BE49-F238E27FC236}">
                  <a16:creationId xmlns:a16="http://schemas.microsoft.com/office/drawing/2014/main" id="{3D67295A-6954-4A10-B00D-EBEAF34BCF3C}"/>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latin typeface="+mn-ea"/>
              </a:endParaRPr>
            </a:p>
          </p:txBody>
        </p:sp>
        <p:cxnSp>
          <p:nvCxnSpPr>
            <p:cNvPr id="106" name="Straight Connector 130">
              <a:extLst>
                <a:ext uri="{FF2B5EF4-FFF2-40B4-BE49-F238E27FC236}">
                  <a16:creationId xmlns:a16="http://schemas.microsoft.com/office/drawing/2014/main" id="{612F1F07-B28E-4508-9FA9-96DEF48B230F}"/>
                </a:ext>
              </a:extLst>
            </p:cNvPr>
            <p:cNvCxnSpPr/>
            <p:nvPr/>
          </p:nvCxnSpPr>
          <p:spPr>
            <a:xfrm flipH="1">
              <a:off x="3078163" y="4078826"/>
              <a:ext cx="916823" cy="0"/>
            </a:xfrm>
            <a:prstGeom prst="line">
              <a:avLst/>
            </a:prstGeom>
            <a:noFill/>
            <a:ln w="19050" cap="rnd">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07" name="Rectangle 76">
            <a:extLst>
              <a:ext uri="{FF2B5EF4-FFF2-40B4-BE49-F238E27FC236}">
                <a16:creationId xmlns:a16="http://schemas.microsoft.com/office/drawing/2014/main" id="{D559EED9-1F77-4186-AB6C-3A3D38FE304C}"/>
              </a:ext>
            </a:extLst>
          </p:cNvPr>
          <p:cNvSpPr/>
          <p:nvPr/>
        </p:nvSpPr>
        <p:spPr bwMode="auto">
          <a:xfrm>
            <a:off x="443108" y="5896520"/>
            <a:ext cx="2391309" cy="475421"/>
          </a:xfrm>
          <a:prstGeom prst="rect">
            <a:avLst/>
          </a:prstGeom>
          <a:solidFill>
            <a:srgbClr val="00A2DF"/>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CloudEvents Sources</a:t>
            </a:r>
          </a:p>
        </p:txBody>
      </p:sp>
      <p:sp>
        <p:nvSpPr>
          <p:cNvPr id="108" name="Rectangle 78">
            <a:extLst>
              <a:ext uri="{FF2B5EF4-FFF2-40B4-BE49-F238E27FC236}">
                <a16:creationId xmlns:a16="http://schemas.microsoft.com/office/drawing/2014/main" id="{88D6016F-DC6D-44F0-AC61-97E61A6874B8}"/>
              </a:ext>
            </a:extLst>
          </p:cNvPr>
          <p:cNvSpPr/>
          <p:nvPr/>
        </p:nvSpPr>
        <p:spPr bwMode="auto">
          <a:xfrm>
            <a:off x="443108" y="4853291"/>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Service Bus</a:t>
            </a: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endParaRPr>
          </a:p>
        </p:txBody>
      </p:sp>
      <p:sp>
        <p:nvSpPr>
          <p:cNvPr id="109" name="Rectangle 79">
            <a:extLst>
              <a:ext uri="{FF2B5EF4-FFF2-40B4-BE49-F238E27FC236}">
                <a16:creationId xmlns:a16="http://schemas.microsoft.com/office/drawing/2014/main" id="{E65C36CF-DD3F-4CDF-94E5-295485F034BF}"/>
              </a:ext>
            </a:extLst>
          </p:cNvPr>
          <p:cNvSpPr/>
          <p:nvPr/>
        </p:nvSpPr>
        <p:spPr bwMode="auto">
          <a:xfrm>
            <a:off x="443108" y="4331384"/>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IoT Hub</a:t>
            </a:r>
          </a:p>
        </p:txBody>
      </p:sp>
      <p:sp>
        <p:nvSpPr>
          <p:cNvPr id="110" name="Rectangle 80">
            <a:extLst>
              <a:ext uri="{FF2B5EF4-FFF2-40B4-BE49-F238E27FC236}">
                <a16:creationId xmlns:a16="http://schemas.microsoft.com/office/drawing/2014/main" id="{2F6E5994-04D7-4FF9-9C33-8B057734EA6C}"/>
              </a:ext>
            </a:extLst>
          </p:cNvPr>
          <p:cNvSpPr/>
          <p:nvPr/>
        </p:nvSpPr>
        <p:spPr bwMode="auto">
          <a:xfrm>
            <a:off x="443108" y="3809477"/>
            <a:ext cx="2391309" cy="4754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Azure Media Service</a:t>
            </a:r>
          </a:p>
        </p:txBody>
      </p:sp>
      <p:pic>
        <p:nvPicPr>
          <p:cNvPr id="111" name="Graphic 3">
            <a:extLst>
              <a:ext uri="{FF2B5EF4-FFF2-40B4-BE49-F238E27FC236}">
                <a16:creationId xmlns:a16="http://schemas.microsoft.com/office/drawing/2014/main" id="{89BF2C5E-3C7B-4264-856D-B40875CDAA6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8001" t="32862" r="38579" b="32338"/>
          <a:stretch/>
        </p:blipFill>
        <p:spPr>
          <a:xfrm>
            <a:off x="694815" y="3860141"/>
            <a:ext cx="324964" cy="374850"/>
          </a:xfrm>
          <a:prstGeom prst="rect">
            <a:avLst/>
          </a:prstGeom>
        </p:spPr>
      </p:pic>
      <p:pic>
        <p:nvPicPr>
          <p:cNvPr id="112" name="Picture 62">
            <a:extLst>
              <a:ext uri="{FF2B5EF4-FFF2-40B4-BE49-F238E27FC236}">
                <a16:creationId xmlns:a16="http://schemas.microsoft.com/office/drawing/2014/main" id="{35F96CC5-F609-4F84-928C-9F42A58409CE}"/>
              </a:ext>
            </a:extLst>
          </p:cNvPr>
          <p:cNvPicPr>
            <a:picLocks noChangeAspect="1"/>
          </p:cNvPicPr>
          <p:nvPr/>
        </p:nvPicPr>
        <p:blipFill>
          <a:blip r:embed="rId9">
            <a:biLevel thresh="25000"/>
          </a:blip>
          <a:stretch>
            <a:fillRect/>
          </a:stretch>
        </p:blipFill>
        <p:spPr>
          <a:xfrm>
            <a:off x="672545" y="4390069"/>
            <a:ext cx="374850" cy="374850"/>
          </a:xfrm>
          <a:prstGeom prst="rect">
            <a:avLst/>
          </a:prstGeom>
          <a:noFill/>
        </p:spPr>
      </p:pic>
      <p:pic>
        <p:nvPicPr>
          <p:cNvPr id="113" name="Picture 63">
            <a:extLst>
              <a:ext uri="{FF2B5EF4-FFF2-40B4-BE49-F238E27FC236}">
                <a16:creationId xmlns:a16="http://schemas.microsoft.com/office/drawing/2014/main" id="{7300BD98-4995-4F39-9CFB-0DC3070E0AB1}"/>
              </a:ext>
            </a:extLst>
          </p:cNvPr>
          <p:cNvPicPr>
            <a:picLocks noChangeAspect="1"/>
          </p:cNvPicPr>
          <p:nvPr/>
        </p:nvPicPr>
        <p:blipFill>
          <a:blip r:embed="rId10">
            <a:biLevel thresh="25000"/>
          </a:blip>
          <a:stretch>
            <a:fillRect/>
          </a:stretch>
        </p:blipFill>
        <p:spPr>
          <a:xfrm>
            <a:off x="674444" y="4908147"/>
            <a:ext cx="365708" cy="365708"/>
          </a:xfrm>
          <a:prstGeom prst="rect">
            <a:avLst/>
          </a:prstGeom>
        </p:spPr>
      </p:pic>
      <p:pic>
        <p:nvPicPr>
          <p:cNvPr id="114" name="Picture 64">
            <a:extLst>
              <a:ext uri="{FF2B5EF4-FFF2-40B4-BE49-F238E27FC236}">
                <a16:creationId xmlns:a16="http://schemas.microsoft.com/office/drawing/2014/main" id="{B0589538-EF2A-488B-A0C2-DB63ECDE0E9E}"/>
              </a:ext>
            </a:extLst>
          </p:cNvPr>
          <p:cNvPicPr>
            <a:picLocks noChangeAspect="1"/>
          </p:cNvPicPr>
          <p:nvPr/>
        </p:nvPicPr>
        <p:blipFill>
          <a:blip r:embed="rId11">
            <a:biLevel thresh="25000"/>
          </a:blip>
          <a:stretch>
            <a:fillRect/>
          </a:stretch>
        </p:blipFill>
        <p:spPr>
          <a:xfrm>
            <a:off x="630911" y="5909158"/>
            <a:ext cx="457322" cy="457135"/>
          </a:xfrm>
          <a:prstGeom prst="rect">
            <a:avLst/>
          </a:prstGeom>
        </p:spPr>
      </p:pic>
      <p:sp>
        <p:nvSpPr>
          <p:cNvPr id="115" name="Rectangle 89">
            <a:extLst>
              <a:ext uri="{FF2B5EF4-FFF2-40B4-BE49-F238E27FC236}">
                <a16:creationId xmlns:a16="http://schemas.microsoft.com/office/drawing/2014/main" id="{D98E2A73-4F1C-4EE8-A1B2-C9A63B4B11A0}"/>
              </a:ext>
            </a:extLst>
          </p:cNvPr>
          <p:cNvSpPr/>
          <p:nvPr/>
        </p:nvSpPr>
        <p:spPr bwMode="auto">
          <a:xfrm>
            <a:off x="6853402" y="4133945"/>
            <a:ext cx="4947563" cy="109712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Buffering and</a:t>
            </a:r>
          </a:p>
          <a:p>
            <a:pPr marL="0" marR="0" lvl="0" indent="0"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Competing Consumers</a:t>
            </a:r>
          </a:p>
        </p:txBody>
      </p:sp>
      <p:sp>
        <p:nvSpPr>
          <p:cNvPr id="116" name="Rectangle 74">
            <a:extLst>
              <a:ext uri="{FF2B5EF4-FFF2-40B4-BE49-F238E27FC236}">
                <a16:creationId xmlns:a16="http://schemas.microsoft.com/office/drawing/2014/main" id="{77528397-D96B-42D8-973F-29BF8B5E8505}"/>
              </a:ext>
            </a:extLst>
          </p:cNvPr>
          <p:cNvSpPr/>
          <p:nvPr/>
        </p:nvSpPr>
        <p:spPr bwMode="auto">
          <a:xfrm>
            <a:off x="6853402" y="2980937"/>
            <a:ext cx="4947563" cy="109712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Serverless Workflow</a:t>
            </a:r>
            <a:b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b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and Integration</a:t>
            </a:r>
          </a:p>
        </p:txBody>
      </p:sp>
      <p:grpSp>
        <p:nvGrpSpPr>
          <p:cNvPr id="117" name="Group 8">
            <a:extLst>
              <a:ext uri="{FF2B5EF4-FFF2-40B4-BE49-F238E27FC236}">
                <a16:creationId xmlns:a16="http://schemas.microsoft.com/office/drawing/2014/main" id="{4C57C14D-F9A9-4002-8391-D2C3EF996D2D}"/>
              </a:ext>
            </a:extLst>
          </p:cNvPr>
          <p:cNvGrpSpPr/>
          <p:nvPr/>
        </p:nvGrpSpPr>
        <p:grpSpPr>
          <a:xfrm>
            <a:off x="10122305" y="3143845"/>
            <a:ext cx="1076962" cy="798766"/>
            <a:chOff x="10122877" y="2831890"/>
            <a:chExt cx="1077114" cy="798879"/>
          </a:xfrm>
        </p:grpSpPr>
        <p:sp>
          <p:nvSpPr>
            <p:cNvPr id="118" name="TextBox 114">
              <a:extLst>
                <a:ext uri="{FF2B5EF4-FFF2-40B4-BE49-F238E27FC236}">
                  <a16:creationId xmlns:a16="http://schemas.microsoft.com/office/drawing/2014/main" id="{9E07B3D3-3F87-47F0-A5AA-A9918887CC19}"/>
                </a:ext>
              </a:extLst>
            </p:cNvPr>
            <p:cNvSpPr txBox="1"/>
            <p:nvPr/>
          </p:nvSpPr>
          <p:spPr>
            <a:xfrm>
              <a:off x="10122877" y="3346481"/>
              <a:ext cx="1077114" cy="284288"/>
            </a:xfrm>
            <a:prstGeom prst="rect">
              <a:avLst/>
            </a:prstGeom>
            <a:noFill/>
          </p:spPr>
          <p:txBody>
            <a:bodyPr wrap="none" lIns="89630" tIns="44814" rIns="89630" bIns="44814" rtlCol="0">
              <a:spAutoFit/>
            </a:bodyPr>
            <a:lstStyle/>
            <a:p>
              <a:pPr marL="0" marR="0" lvl="0" indent="0" algn="ctr"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dirty="0">
                  <a:ln>
                    <a:noFill/>
                  </a:ln>
                  <a:gradFill>
                    <a:gsLst>
                      <a:gs pos="2917">
                        <a:srgbClr val="FFFFFF"/>
                      </a:gs>
                      <a:gs pos="30000">
                        <a:srgbClr val="FFFFFF"/>
                      </a:gs>
                    </a:gsLst>
                    <a:lin ang="5400000" scaled="0"/>
                  </a:gradFill>
                  <a:effectLst/>
                  <a:uLnTx/>
                  <a:uFillTx/>
                  <a:latin typeface="+mn-ea"/>
                  <a:cs typeface="Segoe UI Semibold" panose="020B0702040204020203" pitchFamily="34" charset="0"/>
                </a:rPr>
                <a:t>Logic Apps</a:t>
              </a:r>
            </a:p>
          </p:txBody>
        </p:sp>
        <p:grpSp>
          <p:nvGrpSpPr>
            <p:cNvPr id="119" name="Group 44">
              <a:extLst>
                <a:ext uri="{FF2B5EF4-FFF2-40B4-BE49-F238E27FC236}">
                  <a16:creationId xmlns:a16="http://schemas.microsoft.com/office/drawing/2014/main" id="{925B0818-6ECF-4FA8-BFB4-504CF0F72C3F}"/>
                </a:ext>
              </a:extLst>
            </p:cNvPr>
            <p:cNvGrpSpPr/>
            <p:nvPr/>
          </p:nvGrpSpPr>
          <p:grpSpPr>
            <a:xfrm>
              <a:off x="10295673" y="2831890"/>
              <a:ext cx="731520" cy="475488"/>
              <a:chOff x="8238514" y="2669975"/>
              <a:chExt cx="900967" cy="493387"/>
            </a:xfrm>
          </p:grpSpPr>
          <p:sp>
            <p:nvSpPr>
              <p:cNvPr id="120" name="Rectangle 46">
                <a:extLst>
                  <a:ext uri="{FF2B5EF4-FFF2-40B4-BE49-F238E27FC236}">
                    <a16:creationId xmlns:a16="http://schemas.microsoft.com/office/drawing/2014/main" id="{FF06A421-8861-48F1-9FDC-979DEA38FB8C}"/>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defTabSz="895406"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121" name="Rectangle 47">
                <a:extLst>
                  <a:ext uri="{FF2B5EF4-FFF2-40B4-BE49-F238E27FC236}">
                    <a16:creationId xmlns:a16="http://schemas.microsoft.com/office/drawing/2014/main" id="{D996347F-170E-4F8F-A2DC-30DDE7DF2383}"/>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defTabSz="895406"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122" name="Rectangle 48">
                <a:extLst>
                  <a:ext uri="{FF2B5EF4-FFF2-40B4-BE49-F238E27FC236}">
                    <a16:creationId xmlns:a16="http://schemas.microsoft.com/office/drawing/2014/main" id="{D9036FC0-630F-4E81-8744-472F5CA09707}"/>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defTabSz="895406" eaLnBrk="1" fontAlgn="auto" latinLnBrk="0" hangingPunct="1">
                  <a:lnSpc>
                    <a:spcPct val="90000"/>
                  </a:lnSpc>
                  <a:spcBef>
                    <a:spcPts val="0"/>
                  </a:spcBef>
                  <a:spcAft>
                    <a:spcPts val="0"/>
                  </a:spcAft>
                  <a:buClrTx/>
                  <a:buSzTx/>
                  <a:buFontTx/>
                  <a:buNone/>
                  <a:tabLst/>
                  <a:defRPr/>
                </a:pPr>
                <a:endParaRPr kumimoji="0" lang="en-US" sz="1728"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123" name="Left Brace 49">
                <a:extLst>
                  <a:ext uri="{FF2B5EF4-FFF2-40B4-BE49-F238E27FC236}">
                    <a16:creationId xmlns:a16="http://schemas.microsoft.com/office/drawing/2014/main" id="{76D8D3C9-E2C5-4D21-89E4-ACAB6A9E3FCB}"/>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defTabSz="895614"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mn-ea"/>
                </a:endParaRPr>
              </a:p>
            </p:txBody>
          </p:sp>
          <p:sp>
            <p:nvSpPr>
              <p:cNvPr id="124" name="Left Brace 50">
                <a:extLst>
                  <a:ext uri="{FF2B5EF4-FFF2-40B4-BE49-F238E27FC236}">
                    <a16:creationId xmlns:a16="http://schemas.microsoft.com/office/drawing/2014/main" id="{F1BAD651-70D1-47F1-8508-A72344EC1FB3}"/>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defTabSz="895614"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mn-ea"/>
                </a:endParaRPr>
              </a:p>
            </p:txBody>
          </p:sp>
          <p:sp>
            <p:nvSpPr>
              <p:cNvPr id="125" name="Left Brace 51">
                <a:extLst>
                  <a:ext uri="{FF2B5EF4-FFF2-40B4-BE49-F238E27FC236}">
                    <a16:creationId xmlns:a16="http://schemas.microsoft.com/office/drawing/2014/main" id="{2178F109-8290-442F-925C-2ACF7451684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defTabSz="895614"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505050"/>
                  </a:solidFill>
                  <a:effectLst/>
                  <a:uLnTx/>
                  <a:uFillTx/>
                  <a:latin typeface="+mn-ea"/>
                </a:endParaRPr>
              </a:p>
            </p:txBody>
          </p:sp>
        </p:grpSp>
      </p:grpSp>
      <p:sp>
        <p:nvSpPr>
          <p:cNvPr id="126" name="Rectangle 73">
            <a:extLst>
              <a:ext uri="{FF2B5EF4-FFF2-40B4-BE49-F238E27FC236}">
                <a16:creationId xmlns:a16="http://schemas.microsoft.com/office/drawing/2014/main" id="{F1F0A75D-4582-4F39-BA6E-524540B68C23}"/>
              </a:ext>
            </a:extLst>
          </p:cNvPr>
          <p:cNvSpPr/>
          <p:nvPr/>
        </p:nvSpPr>
        <p:spPr bwMode="auto">
          <a:xfrm>
            <a:off x="6853402" y="1827929"/>
            <a:ext cx="4947563" cy="109712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Serverless Code</a:t>
            </a:r>
          </a:p>
        </p:txBody>
      </p:sp>
      <p:grpSp>
        <p:nvGrpSpPr>
          <p:cNvPr id="127" name="Group 9">
            <a:extLst>
              <a:ext uri="{FF2B5EF4-FFF2-40B4-BE49-F238E27FC236}">
                <a16:creationId xmlns:a16="http://schemas.microsoft.com/office/drawing/2014/main" id="{DCFDA54E-280D-409C-AC72-2526BDFB70F6}"/>
              </a:ext>
            </a:extLst>
          </p:cNvPr>
          <p:cNvGrpSpPr/>
          <p:nvPr/>
        </p:nvGrpSpPr>
        <p:grpSpPr>
          <a:xfrm>
            <a:off x="10181541" y="2014091"/>
            <a:ext cx="963164" cy="768901"/>
            <a:chOff x="10182610" y="1937008"/>
            <a:chExt cx="963300" cy="769010"/>
          </a:xfrm>
        </p:grpSpPr>
        <p:pic>
          <p:nvPicPr>
            <p:cNvPr id="128" name="Picture 84">
              <a:extLst>
                <a:ext uri="{FF2B5EF4-FFF2-40B4-BE49-F238E27FC236}">
                  <a16:creationId xmlns:a16="http://schemas.microsoft.com/office/drawing/2014/main" id="{AF4D3067-4CB5-4D19-AF15-B2726E3689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29" name="TextBox 113">
              <a:extLst>
                <a:ext uri="{FF2B5EF4-FFF2-40B4-BE49-F238E27FC236}">
                  <a16:creationId xmlns:a16="http://schemas.microsoft.com/office/drawing/2014/main" id="{66B96F3B-8526-449E-B653-2FCD09FEC772}"/>
                </a:ext>
              </a:extLst>
            </p:cNvPr>
            <p:cNvSpPr txBox="1"/>
            <p:nvPr/>
          </p:nvSpPr>
          <p:spPr>
            <a:xfrm>
              <a:off x="10182610" y="2421730"/>
              <a:ext cx="963300"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mn-ea"/>
                  <a:cs typeface="Segoe UI Semibold" panose="020B0702040204020203" pitchFamily="34" charset="0"/>
                </a:rPr>
                <a:t>Functions</a:t>
              </a:r>
            </a:p>
          </p:txBody>
        </p:sp>
      </p:grpSp>
      <p:grpSp>
        <p:nvGrpSpPr>
          <p:cNvPr id="130" name="Group 6">
            <a:extLst>
              <a:ext uri="{FF2B5EF4-FFF2-40B4-BE49-F238E27FC236}">
                <a16:creationId xmlns:a16="http://schemas.microsoft.com/office/drawing/2014/main" id="{F0A85964-FAD0-4952-AD46-D1AB9FC1A500}"/>
              </a:ext>
            </a:extLst>
          </p:cNvPr>
          <p:cNvGrpSpPr/>
          <p:nvPr/>
        </p:nvGrpSpPr>
        <p:grpSpPr>
          <a:xfrm>
            <a:off x="9631372" y="4304579"/>
            <a:ext cx="1096387" cy="796304"/>
            <a:chOff x="9632831" y="3715489"/>
            <a:chExt cx="1096543" cy="796417"/>
          </a:xfrm>
        </p:grpSpPr>
        <p:sp>
          <p:nvSpPr>
            <p:cNvPr id="131" name="TextBox 95">
              <a:extLst>
                <a:ext uri="{FF2B5EF4-FFF2-40B4-BE49-F238E27FC236}">
                  <a16:creationId xmlns:a16="http://schemas.microsoft.com/office/drawing/2014/main" id="{9806A4C0-8C4A-453A-820C-CC0510E7AC6B}"/>
                </a:ext>
              </a:extLst>
            </p:cNvPr>
            <p:cNvSpPr txBox="1"/>
            <p:nvPr/>
          </p:nvSpPr>
          <p:spPr>
            <a:xfrm>
              <a:off x="9632831" y="4227618"/>
              <a:ext cx="1096543" cy="284288"/>
            </a:xfrm>
            <a:prstGeom prst="rect">
              <a:avLst/>
            </a:prstGeom>
            <a:noFill/>
          </p:spPr>
          <p:txBody>
            <a:bodyPr wrap="none" lIns="89630" tIns="44814" rIns="89630" bIns="44814" rtlCol="0">
              <a:spAutoFit/>
            </a:bodyPr>
            <a:lstStyle/>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mn-ea"/>
                  <a:cs typeface="Segoe UI Semibold" panose="020B0702040204020203" pitchFamily="34" charset="0"/>
                </a:rPr>
                <a:t>Event Hubs</a:t>
              </a:r>
            </a:p>
          </p:txBody>
        </p:sp>
        <p:pic>
          <p:nvPicPr>
            <p:cNvPr id="132" name="Picture 83">
              <a:extLst>
                <a:ext uri="{FF2B5EF4-FFF2-40B4-BE49-F238E27FC236}">
                  <a16:creationId xmlns:a16="http://schemas.microsoft.com/office/drawing/2014/main" id="{1157F3E2-2255-4C64-8460-E3F8A3F33A97}"/>
                </a:ext>
              </a:extLst>
            </p:cNvPr>
            <p:cNvPicPr>
              <a:picLocks noChangeAspect="1"/>
            </p:cNvPicPr>
            <p:nvPr/>
          </p:nvPicPr>
          <p:blipFill rotWithShape="1">
            <a:blip r:embed="rId13">
              <a:biLevel thresh="25000"/>
            </a:blip>
            <a:srcRect l="1630" t="1213" r="3018" b="34342"/>
            <a:stretch/>
          </p:blipFill>
          <p:spPr>
            <a:xfrm>
              <a:off x="9947288" y="3715489"/>
              <a:ext cx="467629" cy="475488"/>
            </a:xfrm>
            <a:prstGeom prst="rect">
              <a:avLst/>
            </a:prstGeom>
            <a:noFill/>
            <a:ln>
              <a:noFill/>
            </a:ln>
          </p:spPr>
        </p:pic>
      </p:grpSp>
      <p:grpSp>
        <p:nvGrpSpPr>
          <p:cNvPr id="133" name="Group 5">
            <a:extLst>
              <a:ext uri="{FF2B5EF4-FFF2-40B4-BE49-F238E27FC236}">
                <a16:creationId xmlns:a16="http://schemas.microsoft.com/office/drawing/2014/main" id="{45C47B32-6213-43C0-9D75-92C9F67CABE8}"/>
              </a:ext>
            </a:extLst>
          </p:cNvPr>
          <p:cNvGrpSpPr/>
          <p:nvPr/>
        </p:nvGrpSpPr>
        <p:grpSpPr>
          <a:xfrm>
            <a:off x="8843999" y="5442732"/>
            <a:ext cx="1354409" cy="819462"/>
            <a:chOff x="8844385" y="5443020"/>
            <a:chExt cx="1354601" cy="819579"/>
          </a:xfrm>
        </p:grpSpPr>
        <p:pic>
          <p:nvPicPr>
            <p:cNvPr id="134" name="Picture 81">
              <a:extLst>
                <a:ext uri="{FF2B5EF4-FFF2-40B4-BE49-F238E27FC236}">
                  <a16:creationId xmlns:a16="http://schemas.microsoft.com/office/drawing/2014/main" id="{48069267-04C7-4E4F-A1C4-BD727E290B9A}"/>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35" name="TextBox 140">
              <a:extLst>
                <a:ext uri="{FF2B5EF4-FFF2-40B4-BE49-F238E27FC236}">
                  <a16:creationId xmlns:a16="http://schemas.microsoft.com/office/drawing/2014/main" id="{F0A27E15-9844-40E9-A6BC-BB8E806F857C}"/>
                </a:ext>
              </a:extLst>
            </p:cNvPr>
            <p:cNvSpPr txBox="1"/>
            <p:nvPr/>
          </p:nvSpPr>
          <p:spPr>
            <a:xfrm>
              <a:off x="8844385" y="5848871"/>
              <a:ext cx="1354601" cy="413728"/>
            </a:xfrm>
            <a:prstGeom prst="rect">
              <a:avLst/>
            </a:prstGeom>
            <a:noFill/>
          </p:spPr>
          <p:txBody>
            <a:bodyPr wrap="none" lIns="89630" tIns="44814" rIns="89630" bIns="44814" rtlCol="0" anchor="ctr">
              <a:spAutoFit/>
            </a:bodyPr>
            <a:lstStyle/>
            <a:p>
              <a:pPr algn="ctr" defTabSz="914139">
                <a:defRPr/>
              </a:pPr>
              <a:r>
                <a:rPr lang="en-US" sz="1050" dirty="0">
                  <a:gradFill>
                    <a:gsLst>
                      <a:gs pos="2917">
                        <a:srgbClr val="FFFFFF"/>
                      </a:gs>
                      <a:gs pos="30000">
                        <a:srgbClr val="FFFFFF"/>
                      </a:gs>
                    </a:gsLst>
                    <a:lin ang="5400000" scaled="0"/>
                  </a:gradFill>
                  <a:latin typeface="+mn-ea"/>
                  <a:cs typeface="Segoe UI Semibold" panose="020B0702040204020203" pitchFamily="34" charset="0"/>
                </a:rPr>
                <a:t>Hybrid Connections</a:t>
              </a:r>
            </a:p>
            <a:p>
              <a:pPr algn="ctr" defTabSz="914139">
                <a:spcAft>
                  <a:spcPts val="588"/>
                </a:spcAft>
                <a:defRPr/>
              </a:pPr>
              <a:r>
                <a:rPr lang="en-US" sz="1050" dirty="0">
                  <a:gradFill>
                    <a:gsLst>
                      <a:gs pos="2917">
                        <a:srgbClr val="FFFFFF"/>
                      </a:gs>
                      <a:gs pos="30000">
                        <a:srgbClr val="FFFFFF"/>
                      </a:gs>
                    </a:gsLst>
                    <a:lin ang="5400000" scaled="0"/>
                  </a:gradFill>
                  <a:latin typeface="+mn-ea"/>
                  <a:cs typeface="Segoe UI Semibold" panose="020B0702040204020203" pitchFamily="34" charset="0"/>
                </a:rPr>
                <a:t>(WebSockets)</a:t>
              </a:r>
            </a:p>
          </p:txBody>
        </p:sp>
      </p:grpSp>
      <p:grpSp>
        <p:nvGrpSpPr>
          <p:cNvPr id="136" name="Group 4">
            <a:extLst>
              <a:ext uri="{FF2B5EF4-FFF2-40B4-BE49-F238E27FC236}">
                <a16:creationId xmlns:a16="http://schemas.microsoft.com/office/drawing/2014/main" id="{B99E3101-2EAC-451F-9652-1569EEA21961}"/>
              </a:ext>
            </a:extLst>
          </p:cNvPr>
          <p:cNvGrpSpPr/>
          <p:nvPr/>
        </p:nvGrpSpPr>
        <p:grpSpPr>
          <a:xfrm>
            <a:off x="10127787" y="5442741"/>
            <a:ext cx="852669" cy="803302"/>
            <a:chOff x="10128359" y="5443020"/>
            <a:chExt cx="852790" cy="803416"/>
          </a:xfrm>
        </p:grpSpPr>
        <p:pic>
          <p:nvPicPr>
            <p:cNvPr id="137" name="Picture 88" descr="A close up of a logo&#10;&#10;Description generated with very high confidence">
              <a:extLst>
                <a:ext uri="{FF2B5EF4-FFF2-40B4-BE49-F238E27FC236}">
                  <a16:creationId xmlns:a16="http://schemas.microsoft.com/office/drawing/2014/main" id="{6E93569E-8898-4DE4-AADA-0556C29177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38" name="TextBox 141">
              <a:extLst>
                <a:ext uri="{FF2B5EF4-FFF2-40B4-BE49-F238E27FC236}">
                  <a16:creationId xmlns:a16="http://schemas.microsoft.com/office/drawing/2014/main" id="{80759E1C-6348-41D3-87CA-6799A90B9F4A}"/>
                </a:ext>
              </a:extLst>
            </p:cNvPr>
            <p:cNvSpPr txBox="1"/>
            <p:nvPr/>
          </p:nvSpPr>
          <p:spPr>
            <a:xfrm>
              <a:off x="10128359" y="5865030"/>
              <a:ext cx="852790" cy="381406"/>
            </a:xfrm>
            <a:prstGeom prst="rect">
              <a:avLst/>
            </a:prstGeom>
            <a:noFill/>
          </p:spPr>
          <p:txBody>
            <a:bodyPr wrap="none" lIns="89630" tIns="44814" rIns="89630" bIns="44814" rtlCol="0" anchor="ctr">
              <a:spAutoFit/>
            </a:bodyPr>
            <a:lstStyle/>
            <a:p>
              <a:pPr algn="ctr" defTabSz="914139">
                <a:lnSpc>
                  <a:spcPct val="90000"/>
                </a:lnSpc>
                <a:spcAft>
                  <a:spcPts val="588"/>
                </a:spcAft>
                <a:defRPr/>
              </a:pPr>
              <a:r>
                <a:rPr lang="en-US" sz="1050" dirty="0">
                  <a:gradFill>
                    <a:gsLst>
                      <a:gs pos="2917">
                        <a:srgbClr val="FFFFFF"/>
                      </a:gs>
                      <a:gs pos="30000">
                        <a:srgbClr val="FFFFFF"/>
                      </a:gs>
                    </a:gsLst>
                    <a:lin ang="5400000" scaled="0"/>
                  </a:gradFill>
                  <a:latin typeface="+mn-ea"/>
                  <a:cs typeface="Segoe UI Semibold" panose="020B0702040204020203" pitchFamily="34" charset="0"/>
                </a:rPr>
                <a:t>WebHooks</a:t>
              </a:r>
              <a:br>
                <a:rPr lang="en-US" sz="1050" dirty="0">
                  <a:gradFill>
                    <a:gsLst>
                      <a:gs pos="2917">
                        <a:srgbClr val="FFFFFF"/>
                      </a:gs>
                      <a:gs pos="30000">
                        <a:srgbClr val="FFFFFF"/>
                      </a:gs>
                    </a:gsLst>
                    <a:lin ang="5400000" scaled="0"/>
                  </a:gradFill>
                  <a:latin typeface="+mn-ea"/>
                  <a:cs typeface="Segoe UI Semibold" panose="020B0702040204020203" pitchFamily="34" charset="0"/>
                </a:rPr>
              </a:br>
              <a:r>
                <a:rPr lang="en-US" sz="1050" dirty="0">
                  <a:gradFill>
                    <a:gsLst>
                      <a:gs pos="2917">
                        <a:srgbClr val="FFFFFF"/>
                      </a:gs>
                      <a:gs pos="30000">
                        <a:srgbClr val="FFFFFF"/>
                      </a:gs>
                    </a:gsLst>
                    <a:lin ang="5400000" scaled="0"/>
                  </a:gradFill>
                  <a:latin typeface="+mn-ea"/>
                  <a:cs typeface="Segoe UI Semibold" panose="020B0702040204020203" pitchFamily="34" charset="0"/>
                </a:rPr>
                <a:t>(anything)</a:t>
              </a:r>
            </a:p>
          </p:txBody>
        </p:sp>
      </p:grpSp>
      <p:grpSp>
        <p:nvGrpSpPr>
          <p:cNvPr id="139" name="Group 7">
            <a:extLst>
              <a:ext uri="{FF2B5EF4-FFF2-40B4-BE49-F238E27FC236}">
                <a16:creationId xmlns:a16="http://schemas.microsoft.com/office/drawing/2014/main" id="{94D67C5D-1338-4310-B76B-3C8692D41E41}"/>
              </a:ext>
            </a:extLst>
          </p:cNvPr>
          <p:cNvGrpSpPr/>
          <p:nvPr/>
        </p:nvGrpSpPr>
        <p:grpSpPr>
          <a:xfrm>
            <a:off x="10790003" y="4304579"/>
            <a:ext cx="804681" cy="895035"/>
            <a:chOff x="10791627" y="3715489"/>
            <a:chExt cx="804796" cy="895162"/>
          </a:xfrm>
        </p:grpSpPr>
        <p:pic>
          <p:nvPicPr>
            <p:cNvPr id="140" name="Picture 82">
              <a:extLst>
                <a:ext uri="{FF2B5EF4-FFF2-40B4-BE49-F238E27FC236}">
                  <a16:creationId xmlns:a16="http://schemas.microsoft.com/office/drawing/2014/main" id="{75A83278-7FB6-469B-A0FF-9260662D6753}"/>
                </a:ext>
              </a:extLst>
            </p:cNvPr>
            <p:cNvPicPr>
              <a:picLocks noChangeAspect="1"/>
            </p:cNvPicPr>
            <p:nvPr/>
          </p:nvPicPr>
          <p:blipFill rotWithShape="1">
            <a:blip r:embed="rId16">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1" name="TextBox 142">
              <a:extLst>
                <a:ext uri="{FF2B5EF4-FFF2-40B4-BE49-F238E27FC236}">
                  <a16:creationId xmlns:a16="http://schemas.microsoft.com/office/drawing/2014/main" id="{B259291C-69FB-46FF-B8DE-A8F278CCD531}"/>
                </a:ext>
              </a:extLst>
            </p:cNvPr>
            <p:cNvSpPr txBox="1"/>
            <p:nvPr/>
          </p:nvSpPr>
          <p:spPr>
            <a:xfrm>
              <a:off x="10791627" y="4132592"/>
              <a:ext cx="804796" cy="478059"/>
            </a:xfrm>
            <a:prstGeom prst="rect">
              <a:avLst/>
            </a:prstGeom>
            <a:noFill/>
          </p:spPr>
          <p:txBody>
            <a:bodyPr wrap="none" lIns="89630" tIns="44814" rIns="89630" bIns="44814" rtlCol="0">
              <a:spAutoFit/>
            </a:bodyPr>
            <a:lstStyle/>
            <a:p>
              <a:pPr algn="ctr" defTabSz="914139">
                <a:lnSpc>
                  <a:spcPct val="90000"/>
                </a:lnSpc>
                <a:defRPr/>
              </a:pPr>
              <a:r>
                <a:rPr lang="en-US" sz="1371" dirty="0">
                  <a:gradFill>
                    <a:gsLst>
                      <a:gs pos="2917">
                        <a:srgbClr val="FFFFFF"/>
                      </a:gs>
                      <a:gs pos="30000">
                        <a:srgbClr val="FFFFFF"/>
                      </a:gs>
                    </a:gsLst>
                    <a:lin ang="5400000" scaled="0"/>
                  </a:gradFill>
                  <a:latin typeface="+mn-ea"/>
                  <a:cs typeface="Segoe UI Semibold" panose="020B0702040204020203" pitchFamily="34" charset="0"/>
                </a:rPr>
                <a:t>Storage</a:t>
              </a:r>
            </a:p>
            <a:p>
              <a:pPr algn="ctr" defTabSz="914139">
                <a:lnSpc>
                  <a:spcPct val="90000"/>
                </a:lnSpc>
                <a:spcAft>
                  <a:spcPts val="588"/>
                </a:spcAft>
                <a:defRPr/>
              </a:pPr>
              <a:r>
                <a:rPr lang="en-US" sz="1371" dirty="0">
                  <a:gradFill>
                    <a:gsLst>
                      <a:gs pos="2917">
                        <a:srgbClr val="FFFFFF"/>
                      </a:gs>
                      <a:gs pos="30000">
                        <a:srgbClr val="FFFFFF"/>
                      </a:gs>
                    </a:gsLst>
                    <a:lin ang="5400000" scaled="0"/>
                  </a:gradFill>
                  <a:latin typeface="+mn-ea"/>
                  <a:cs typeface="Segoe UI Semibold" panose="020B0702040204020203" pitchFamily="34" charset="0"/>
                </a:rPr>
                <a:t>Queues</a:t>
              </a:r>
            </a:p>
          </p:txBody>
        </p:sp>
      </p:grpSp>
      <p:grpSp>
        <p:nvGrpSpPr>
          <p:cNvPr id="142" name="Group 12">
            <a:extLst>
              <a:ext uri="{FF2B5EF4-FFF2-40B4-BE49-F238E27FC236}">
                <a16:creationId xmlns:a16="http://schemas.microsoft.com/office/drawing/2014/main" id="{4C4D8136-4AF6-4D29-84C0-438EF77E0C9E}"/>
              </a:ext>
            </a:extLst>
          </p:cNvPr>
          <p:cNvGrpSpPr/>
          <p:nvPr/>
        </p:nvGrpSpPr>
        <p:grpSpPr>
          <a:xfrm>
            <a:off x="3696128" y="2742772"/>
            <a:ext cx="2302250" cy="2243599"/>
            <a:chOff x="3932753" y="2742675"/>
            <a:chExt cx="2302577" cy="2243917"/>
          </a:xfrm>
        </p:grpSpPr>
        <p:grpSp>
          <p:nvGrpSpPr>
            <p:cNvPr id="143" name="Group 11">
              <a:extLst>
                <a:ext uri="{FF2B5EF4-FFF2-40B4-BE49-F238E27FC236}">
                  <a16:creationId xmlns:a16="http://schemas.microsoft.com/office/drawing/2014/main" id="{54828A8E-ACD9-4166-B353-EF16A67BD12F}"/>
                </a:ext>
              </a:extLst>
            </p:cNvPr>
            <p:cNvGrpSpPr/>
            <p:nvPr/>
          </p:nvGrpSpPr>
          <p:grpSpPr>
            <a:xfrm>
              <a:off x="3932753" y="2742675"/>
              <a:ext cx="2302577" cy="2243917"/>
              <a:chOff x="3932753" y="2742675"/>
              <a:chExt cx="2302577" cy="2243917"/>
            </a:xfrm>
          </p:grpSpPr>
          <p:sp>
            <p:nvSpPr>
              <p:cNvPr id="145" name="Rectangle 70">
                <a:extLst>
                  <a:ext uri="{FF2B5EF4-FFF2-40B4-BE49-F238E27FC236}">
                    <a16:creationId xmlns:a16="http://schemas.microsoft.com/office/drawing/2014/main" id="{A83A1E77-1BF1-4CB2-878B-D6711A450067}"/>
                  </a:ext>
                </a:extLst>
              </p:cNvPr>
              <p:cNvSpPr/>
              <p:nvPr/>
            </p:nvSpPr>
            <p:spPr bwMode="auto">
              <a:xfrm>
                <a:off x="3932753" y="2742675"/>
                <a:ext cx="1828644" cy="2243917"/>
              </a:xfrm>
              <a:prstGeom prst="rect">
                <a:avLst/>
              </a:prstGeom>
              <a:solidFill>
                <a:srgbClr val="1A1A1A">
                  <a:lumMod val="20000"/>
                  <a:lumOff val="80000"/>
                </a:srgbClr>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505050"/>
                        </a:gs>
                        <a:gs pos="100000">
                          <a:srgbClr val="505050"/>
                        </a:gs>
                      </a:gsLst>
                      <a:lin ang="5400000" scaled="0"/>
                    </a:gradFill>
                    <a:effectLst/>
                    <a:uLnTx/>
                    <a:uFillTx/>
                    <a:latin typeface="+mn-ea"/>
                    <a:cs typeface="Segoe UI" pitchFamily="34" charset="0"/>
                  </a:rPr>
                  <a:t>Event Grid</a:t>
                </a:r>
              </a:p>
            </p:txBody>
          </p:sp>
          <p:grpSp>
            <p:nvGrpSpPr>
              <p:cNvPr id="146" name="Group 72">
                <a:extLst>
                  <a:ext uri="{FF2B5EF4-FFF2-40B4-BE49-F238E27FC236}">
                    <a16:creationId xmlns:a16="http://schemas.microsoft.com/office/drawing/2014/main" id="{DBBBF608-3CC9-49E1-8A1D-E55911ABC543}"/>
                  </a:ext>
                </a:extLst>
              </p:cNvPr>
              <p:cNvGrpSpPr/>
              <p:nvPr/>
            </p:nvGrpSpPr>
            <p:grpSpPr>
              <a:xfrm>
                <a:off x="4111229" y="3338279"/>
                <a:ext cx="1470137" cy="1470137"/>
                <a:chOff x="4193667" y="3404722"/>
                <a:chExt cx="1499616" cy="1499616"/>
              </a:xfrm>
            </p:grpSpPr>
            <p:sp>
              <p:nvSpPr>
                <p:cNvPr id="148" name="Rectangle 77">
                  <a:extLst>
                    <a:ext uri="{FF2B5EF4-FFF2-40B4-BE49-F238E27FC236}">
                      <a16:creationId xmlns:a16="http://schemas.microsoft.com/office/drawing/2014/main" id="{0B18832C-6591-4DFD-B19F-2DB71CA0C8D2}"/>
                    </a:ext>
                  </a:extLst>
                </p:cNvPr>
                <p:cNvSpPr/>
                <p:nvPr/>
              </p:nvSpPr>
              <p:spPr bwMode="auto">
                <a:xfrm>
                  <a:off x="4193667" y="3404722"/>
                  <a:ext cx="1499616" cy="149961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717038"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endParaRPr>
                </a:p>
              </p:txBody>
            </p:sp>
            <p:pic>
              <p:nvPicPr>
                <p:cNvPr id="149" name="Picture 87" descr="A close up of a logo&#10;&#10;Description generated with very high confidence">
                  <a:extLst>
                    <a:ext uri="{FF2B5EF4-FFF2-40B4-BE49-F238E27FC236}">
                      <a16:creationId xmlns:a16="http://schemas.microsoft.com/office/drawing/2014/main" id="{57B77168-4967-4A49-800C-AC3A43C428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147" name="Rectangle 91">
                <a:extLst>
                  <a:ext uri="{FF2B5EF4-FFF2-40B4-BE49-F238E27FC236}">
                    <a16:creationId xmlns:a16="http://schemas.microsoft.com/office/drawing/2014/main" id="{DB3D62A7-DBF0-4E60-A1D6-790225BA2087}"/>
                  </a:ext>
                </a:extLst>
              </p:cNvPr>
              <p:cNvSpPr/>
              <p:nvPr/>
            </p:nvSpPr>
            <p:spPr bwMode="auto">
              <a:xfrm rot="5400000">
                <a:off x="4877182" y="3625336"/>
                <a:ext cx="2240807" cy="475488"/>
              </a:xfrm>
              <a:prstGeom prst="rect">
                <a:avLst/>
              </a:prstGeom>
              <a:solidFill>
                <a:srgbClr val="00A2DF"/>
              </a:solidFill>
              <a:ln w="9525" cap="flat" cmpd="sng" algn="ctr">
                <a:noFill/>
                <a:prstDash val="solid"/>
                <a:headEnd type="none" w="med" len="med"/>
                <a:tailEnd type="none" w="med" len="med"/>
              </a:ln>
              <a:effectLst/>
            </p:spPr>
            <p:txBody>
              <a:bodyPr rot="0" spcFirstLastPara="0" vertOverflow="overflow" horzOverflow="overflow" vert="horz" wrap="square" lIns="896297"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n-ea"/>
                    <a:cs typeface="Segoe UI Semibold" panose="020B0702040204020203" pitchFamily="34" charset="0"/>
                  </a:rPr>
                  <a:t>CloudEvents Format</a:t>
                </a:r>
              </a:p>
            </p:txBody>
          </p:sp>
        </p:grpSp>
        <p:pic>
          <p:nvPicPr>
            <p:cNvPr id="144" name="Picture 93">
              <a:extLst>
                <a:ext uri="{FF2B5EF4-FFF2-40B4-BE49-F238E27FC236}">
                  <a16:creationId xmlns:a16="http://schemas.microsoft.com/office/drawing/2014/main" id="{557733A9-416C-423E-AA53-53F167EE33E6}"/>
                </a:ext>
              </a:extLst>
            </p:cNvPr>
            <p:cNvPicPr>
              <a:picLocks noChangeAspect="1"/>
            </p:cNvPicPr>
            <p:nvPr/>
          </p:nvPicPr>
          <p:blipFill>
            <a:blip r:embed="rId11">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209762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77"/>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01"/>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04"/>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78"/>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8" grpId="0" animBg="1"/>
      <p:bldP spid="7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FE3A8D3-BF0F-475F-BE21-94B9F7F676A0}"/>
              </a:ext>
            </a:extLst>
          </p:cNvPr>
          <p:cNvSpPr>
            <a:spLocks noGrp="1"/>
          </p:cNvSpPr>
          <p:nvPr>
            <p:ph type="title"/>
          </p:nvPr>
        </p:nvSpPr>
        <p:spPr/>
        <p:txBody>
          <a:bodyPr/>
          <a:lstStyle/>
          <a:p>
            <a:r>
              <a:rPr lang="ja-JP" altLang="en-US" dirty="0"/>
              <a:t>信頼性とパフォーマンス</a:t>
            </a:r>
            <a:endParaRPr kumimoji="1" lang="ja-JP" altLang="en-US" dirty="0"/>
          </a:p>
        </p:txBody>
      </p:sp>
      <p:sp>
        <p:nvSpPr>
          <p:cNvPr id="4" name="TextBox 12">
            <a:extLst>
              <a:ext uri="{FF2B5EF4-FFF2-40B4-BE49-F238E27FC236}">
                <a16:creationId xmlns:a16="http://schemas.microsoft.com/office/drawing/2014/main" id="{9C329170-D120-4686-BB85-E51A51FABDDF}"/>
              </a:ext>
            </a:extLst>
          </p:cNvPr>
          <p:cNvSpPr txBox="1"/>
          <p:nvPr/>
        </p:nvSpPr>
        <p:spPr>
          <a:xfrm>
            <a:off x="8368084" y="4819571"/>
            <a:ext cx="3227129" cy="572382"/>
          </a:xfrm>
          <a:prstGeom prst="rect">
            <a:avLst/>
          </a:prstGeom>
          <a:noFill/>
        </p:spPr>
        <p:txBody>
          <a:bodyPr wrap="square" lIns="91414" tIns="146263" rIns="182828" bIns="146263" rtlCol="0">
            <a:spAutoFit/>
          </a:bodyPr>
          <a:lstStyle/>
          <a:p>
            <a:pPr algn="ctr" defTabSz="1218701">
              <a:lnSpc>
                <a:spcPct val="90000"/>
              </a:lnSpc>
              <a:defRPr/>
            </a:pPr>
            <a:r>
              <a:rPr lang="en-US" sz="2000" kern="0" dirty="0" err="1">
                <a:gradFill>
                  <a:gsLst>
                    <a:gs pos="13483">
                      <a:srgbClr val="353535"/>
                    </a:gs>
                    <a:gs pos="62000">
                      <a:srgbClr val="353535"/>
                    </a:gs>
                  </a:gsLst>
                  <a:lin ang="5400000" scaled="0"/>
                </a:gradFill>
                <a:latin typeface="+mn-ea"/>
                <a:cs typeface="Segoe UI"/>
              </a:rPr>
              <a:t>高信頼性</a:t>
            </a:r>
            <a:endParaRPr lang="en-US" sz="2000" kern="0" dirty="0">
              <a:gradFill>
                <a:gsLst>
                  <a:gs pos="13483">
                    <a:srgbClr val="353535"/>
                  </a:gs>
                  <a:gs pos="62000">
                    <a:srgbClr val="353535"/>
                  </a:gs>
                </a:gsLst>
                <a:lin ang="5400000" scaled="0"/>
              </a:gradFill>
              <a:latin typeface="+mn-ea"/>
              <a:cs typeface="Segoe UI"/>
            </a:endParaRPr>
          </a:p>
        </p:txBody>
      </p:sp>
      <p:sp>
        <p:nvSpPr>
          <p:cNvPr id="5" name="TextBox 13">
            <a:extLst>
              <a:ext uri="{FF2B5EF4-FFF2-40B4-BE49-F238E27FC236}">
                <a16:creationId xmlns:a16="http://schemas.microsoft.com/office/drawing/2014/main" id="{B1B6DB4F-68AB-468D-96C7-87002E44B1AA}"/>
              </a:ext>
            </a:extLst>
          </p:cNvPr>
          <p:cNvSpPr txBox="1"/>
          <p:nvPr/>
        </p:nvSpPr>
        <p:spPr>
          <a:xfrm>
            <a:off x="596787" y="4819571"/>
            <a:ext cx="3227129" cy="572382"/>
          </a:xfrm>
          <a:prstGeom prst="rect">
            <a:avLst/>
          </a:prstGeom>
          <a:noFill/>
        </p:spPr>
        <p:txBody>
          <a:bodyPr wrap="square" lIns="91414" tIns="146263" rIns="182828" bIns="146263" rtlCol="0">
            <a:spAutoFit/>
          </a:bodyPr>
          <a:lstStyle/>
          <a:p>
            <a:pPr algn="ctr" defTabSz="1218701">
              <a:lnSpc>
                <a:spcPct val="90000"/>
              </a:lnSpc>
              <a:defRPr/>
            </a:pPr>
            <a:r>
              <a:rPr lang="en-US" sz="2000" kern="0" dirty="0" err="1">
                <a:gradFill>
                  <a:gsLst>
                    <a:gs pos="13483">
                      <a:srgbClr val="353535"/>
                    </a:gs>
                    <a:gs pos="62000">
                      <a:srgbClr val="353535"/>
                    </a:gs>
                  </a:gsLst>
                  <a:lin ang="5400000" scaled="0"/>
                </a:gradFill>
                <a:latin typeface="+mn-ea"/>
                <a:cs typeface="Segoe UI"/>
              </a:rPr>
              <a:t>高可用性</a:t>
            </a:r>
            <a:endParaRPr lang="en-US" sz="2000" kern="0" dirty="0">
              <a:gradFill>
                <a:gsLst>
                  <a:gs pos="13483">
                    <a:srgbClr val="353535"/>
                  </a:gs>
                  <a:gs pos="62000">
                    <a:srgbClr val="353535"/>
                  </a:gs>
                </a:gsLst>
                <a:lin ang="5400000" scaled="0"/>
              </a:gradFill>
              <a:latin typeface="+mn-ea"/>
              <a:cs typeface="Segoe UI"/>
            </a:endParaRPr>
          </a:p>
        </p:txBody>
      </p:sp>
      <p:sp>
        <p:nvSpPr>
          <p:cNvPr id="6" name="TextBox 14">
            <a:extLst>
              <a:ext uri="{FF2B5EF4-FFF2-40B4-BE49-F238E27FC236}">
                <a16:creationId xmlns:a16="http://schemas.microsoft.com/office/drawing/2014/main" id="{E17861D0-56B3-405F-8BC2-04D416560DFA}"/>
              </a:ext>
            </a:extLst>
          </p:cNvPr>
          <p:cNvSpPr txBox="1"/>
          <p:nvPr/>
        </p:nvSpPr>
        <p:spPr>
          <a:xfrm>
            <a:off x="4482436" y="4819571"/>
            <a:ext cx="3227129" cy="849381"/>
          </a:xfrm>
          <a:prstGeom prst="rect">
            <a:avLst/>
          </a:prstGeom>
          <a:noFill/>
        </p:spPr>
        <p:txBody>
          <a:bodyPr wrap="square" lIns="91414" tIns="146263" rIns="182828" bIns="146263" rtlCol="0">
            <a:spAutoFit/>
          </a:bodyPr>
          <a:lstStyle/>
          <a:p>
            <a:pPr algn="ctr" defTabSz="1218701">
              <a:lnSpc>
                <a:spcPct val="90000"/>
              </a:lnSpc>
              <a:defRPr/>
            </a:pPr>
            <a:r>
              <a:rPr lang="en-US" sz="2000" kern="0" dirty="0" err="1">
                <a:gradFill>
                  <a:gsLst>
                    <a:gs pos="13483">
                      <a:srgbClr val="353535"/>
                    </a:gs>
                    <a:gs pos="62000">
                      <a:srgbClr val="353535"/>
                    </a:gs>
                  </a:gsLst>
                  <a:lin ang="5400000" scaled="0"/>
                </a:gradFill>
                <a:latin typeface="+mn-ea"/>
                <a:cs typeface="Segoe UI"/>
              </a:rPr>
              <a:t>大規模な</a:t>
            </a:r>
            <a:br>
              <a:rPr lang="en-US" sz="2000" kern="0" dirty="0">
                <a:gradFill>
                  <a:gsLst>
                    <a:gs pos="13483">
                      <a:srgbClr val="353535"/>
                    </a:gs>
                    <a:gs pos="62000">
                      <a:srgbClr val="353535"/>
                    </a:gs>
                  </a:gsLst>
                  <a:lin ang="5400000" scaled="0"/>
                </a:gradFill>
                <a:latin typeface="+mn-ea"/>
                <a:cs typeface="Segoe UI"/>
              </a:rPr>
            </a:br>
            <a:r>
              <a:rPr lang="en-US" sz="2000" kern="0" dirty="0" err="1">
                <a:gradFill>
                  <a:gsLst>
                    <a:gs pos="13483">
                      <a:srgbClr val="353535"/>
                    </a:gs>
                    <a:gs pos="62000">
                      <a:srgbClr val="353535"/>
                    </a:gs>
                  </a:gsLst>
                  <a:lin ang="5400000" scaled="0"/>
                </a:gradFill>
                <a:latin typeface="+mn-ea"/>
                <a:cs typeface="Segoe UI"/>
              </a:rPr>
              <a:t>スケーラビリティ</a:t>
            </a:r>
            <a:endParaRPr lang="en-US" sz="2000" kern="0" dirty="0">
              <a:gradFill>
                <a:gsLst>
                  <a:gs pos="13483">
                    <a:srgbClr val="353535"/>
                  </a:gs>
                  <a:gs pos="62000">
                    <a:srgbClr val="353535"/>
                  </a:gs>
                </a:gsLst>
                <a:lin ang="5400000" scaled="0"/>
              </a:gradFill>
              <a:latin typeface="+mn-ea"/>
              <a:cs typeface="Segoe UI"/>
            </a:endParaRPr>
          </a:p>
        </p:txBody>
      </p:sp>
      <p:grpSp>
        <p:nvGrpSpPr>
          <p:cNvPr id="7" name="Group 7">
            <a:extLst>
              <a:ext uri="{FF2B5EF4-FFF2-40B4-BE49-F238E27FC236}">
                <a16:creationId xmlns:a16="http://schemas.microsoft.com/office/drawing/2014/main" id="{63B9829C-CAB3-4D9F-956D-310BDF036844}"/>
              </a:ext>
            </a:extLst>
          </p:cNvPr>
          <p:cNvGrpSpPr/>
          <p:nvPr/>
        </p:nvGrpSpPr>
        <p:grpSpPr>
          <a:xfrm>
            <a:off x="705598" y="2703106"/>
            <a:ext cx="3009507" cy="2018142"/>
            <a:chOff x="719746" y="2399994"/>
            <a:chExt cx="3069854" cy="2058610"/>
          </a:xfrm>
        </p:grpSpPr>
        <p:sp>
          <p:nvSpPr>
            <p:cNvPr id="8" name="Freeform 50">
              <a:extLst>
                <a:ext uri="{FF2B5EF4-FFF2-40B4-BE49-F238E27FC236}">
                  <a16:creationId xmlns:a16="http://schemas.microsoft.com/office/drawing/2014/main" id="{FDD7C42C-0C12-4CB6-8268-D5F7A9F9A652}"/>
                </a:ext>
              </a:extLst>
            </p:cNvPr>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600" kern="0">
                <a:solidFill>
                  <a:srgbClr val="353535"/>
                </a:solidFill>
                <a:latin typeface="+mn-ea"/>
              </a:endParaRPr>
            </a:p>
          </p:txBody>
        </p:sp>
        <p:sp>
          <p:nvSpPr>
            <p:cNvPr id="9" name="TextBox 62">
              <a:extLst>
                <a:ext uri="{FF2B5EF4-FFF2-40B4-BE49-F238E27FC236}">
                  <a16:creationId xmlns:a16="http://schemas.microsoft.com/office/drawing/2014/main" id="{9C7E3683-D0A7-48DF-9CA5-6E45493F7759}"/>
                </a:ext>
              </a:extLst>
            </p:cNvPr>
            <p:cNvSpPr txBox="1"/>
            <p:nvPr/>
          </p:nvSpPr>
          <p:spPr>
            <a:xfrm>
              <a:off x="1050061" y="3401595"/>
              <a:ext cx="2409225" cy="546270"/>
            </a:xfrm>
            <a:prstGeom prst="rect">
              <a:avLst/>
            </a:prstGeom>
            <a:noFill/>
          </p:spPr>
          <p:txBody>
            <a:bodyPr wrap="square" rtlCol="0">
              <a:spAutoFit/>
            </a:bodyPr>
            <a:lstStyle/>
            <a:p>
              <a:pPr algn="ctr" defTabSz="914038">
                <a:lnSpc>
                  <a:spcPct val="90000"/>
                </a:lnSpc>
                <a:spcAft>
                  <a:spcPts val="500"/>
                </a:spcAft>
                <a:buSzPct val="90000"/>
                <a:defRPr/>
              </a:pPr>
              <a:r>
                <a:rPr lang="en-US" sz="1600" b="1" dirty="0">
                  <a:gradFill>
                    <a:gsLst>
                      <a:gs pos="12360">
                        <a:srgbClr val="FFFFFF"/>
                      </a:gs>
                      <a:gs pos="51000">
                        <a:srgbClr val="FFFFFF"/>
                      </a:gs>
                    </a:gsLst>
                    <a:lin ang="5400000" scaled="0"/>
                  </a:gradFill>
                  <a:latin typeface="+mn-ea"/>
                  <a:cs typeface="Segoe UI" panose="020B0502040204020203" pitchFamily="34" charset="0"/>
                </a:rPr>
                <a:t>99.99%</a:t>
              </a:r>
              <a:r>
                <a:rPr lang="ja-JP" altLang="en-US" sz="1600" b="1" dirty="0">
                  <a:gradFill>
                    <a:gsLst>
                      <a:gs pos="12360">
                        <a:srgbClr val="FFFFFF"/>
                      </a:gs>
                      <a:gs pos="51000">
                        <a:srgbClr val="FFFFFF"/>
                      </a:gs>
                    </a:gsLst>
                    <a:lin ang="5400000" scaled="0"/>
                  </a:gradFill>
                  <a:latin typeface="+mn-ea"/>
                  <a:cs typeface="Segoe UI" panose="020B0502040204020203" pitchFamily="34" charset="0"/>
                </a:rPr>
                <a:t>の可用性</a:t>
              </a:r>
              <a:br>
                <a:rPr lang="en-US" altLang="ja-JP" sz="1600" b="1" dirty="0">
                  <a:gradFill>
                    <a:gsLst>
                      <a:gs pos="12360">
                        <a:srgbClr val="FFFFFF"/>
                      </a:gs>
                      <a:gs pos="51000">
                        <a:srgbClr val="FFFFFF"/>
                      </a:gs>
                    </a:gsLst>
                    <a:lin ang="5400000" scaled="0"/>
                  </a:gradFill>
                  <a:latin typeface="+mn-ea"/>
                  <a:cs typeface="Segoe UI" panose="020B0502040204020203" pitchFamily="34" charset="0"/>
                </a:rPr>
              </a:br>
              <a:r>
                <a:rPr lang="ja-JP" altLang="en-US" sz="1600" dirty="0">
                  <a:gradFill>
                    <a:gsLst>
                      <a:gs pos="12360">
                        <a:srgbClr val="FFFFFF"/>
                      </a:gs>
                      <a:gs pos="51000">
                        <a:srgbClr val="FFFFFF"/>
                      </a:gs>
                    </a:gsLst>
                    <a:lin ang="5400000" scaled="0"/>
                  </a:gradFill>
                  <a:latin typeface="+mn-ea"/>
                  <a:cs typeface="Segoe UI" panose="020B0502040204020203" pitchFamily="34" charset="0"/>
                </a:rPr>
                <a:t>を</a:t>
              </a:r>
              <a:r>
                <a:rPr lang="en-US" altLang="ja-JP" sz="1600" dirty="0">
                  <a:gradFill>
                    <a:gsLst>
                      <a:gs pos="12360">
                        <a:srgbClr val="FFFFFF"/>
                      </a:gs>
                      <a:gs pos="51000">
                        <a:srgbClr val="FFFFFF"/>
                      </a:gs>
                    </a:gsLst>
                    <a:lin ang="5400000" scaled="0"/>
                  </a:gradFill>
                  <a:latin typeface="+mn-ea"/>
                  <a:cs typeface="Segoe UI Semilight" panose="020B0402040204020203" pitchFamily="34" charset="0"/>
                </a:rPr>
                <a:t>SLA</a:t>
              </a: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で保証</a:t>
              </a:r>
              <a:endParaRPr lang="en-US" sz="1600" b="1" dirty="0">
                <a:gradFill>
                  <a:gsLst>
                    <a:gs pos="12360">
                      <a:srgbClr val="FFFFFF"/>
                    </a:gs>
                    <a:gs pos="51000">
                      <a:srgbClr val="FFFFFF"/>
                    </a:gs>
                  </a:gsLst>
                  <a:lin ang="5400000" scaled="0"/>
                </a:gradFill>
                <a:latin typeface="+mn-ea"/>
                <a:cs typeface="Segoe UI" panose="020B0502040204020203" pitchFamily="34" charset="0"/>
              </a:endParaRPr>
            </a:p>
          </p:txBody>
        </p:sp>
      </p:grpSp>
      <p:grpSp>
        <p:nvGrpSpPr>
          <p:cNvPr id="10" name="Group 4">
            <a:extLst>
              <a:ext uri="{FF2B5EF4-FFF2-40B4-BE49-F238E27FC236}">
                <a16:creationId xmlns:a16="http://schemas.microsoft.com/office/drawing/2014/main" id="{67CB57A4-19B4-4197-B3EE-04B92BAB62A5}"/>
              </a:ext>
            </a:extLst>
          </p:cNvPr>
          <p:cNvGrpSpPr/>
          <p:nvPr/>
        </p:nvGrpSpPr>
        <p:grpSpPr>
          <a:xfrm>
            <a:off x="4591247" y="2703106"/>
            <a:ext cx="3009507" cy="2018142"/>
            <a:chOff x="4683310" y="2399994"/>
            <a:chExt cx="3069854" cy="2058610"/>
          </a:xfrm>
        </p:grpSpPr>
        <p:sp>
          <p:nvSpPr>
            <p:cNvPr id="11" name="Freeform 50">
              <a:extLst>
                <a:ext uri="{FF2B5EF4-FFF2-40B4-BE49-F238E27FC236}">
                  <a16:creationId xmlns:a16="http://schemas.microsoft.com/office/drawing/2014/main" id="{87B5066C-5143-4388-AEC7-6EF883138DA6}"/>
                </a:ext>
              </a:extLst>
            </p:cNvPr>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600" kern="0">
                <a:solidFill>
                  <a:srgbClr val="353535"/>
                </a:solidFill>
                <a:latin typeface="+mn-ea"/>
              </a:endParaRPr>
            </a:p>
          </p:txBody>
        </p:sp>
        <p:sp>
          <p:nvSpPr>
            <p:cNvPr id="12" name="TextBox 20">
              <a:extLst>
                <a:ext uri="{FF2B5EF4-FFF2-40B4-BE49-F238E27FC236}">
                  <a16:creationId xmlns:a16="http://schemas.microsoft.com/office/drawing/2014/main" id="{C4A84683-332B-4BA0-A68F-C3B4081F74A4}"/>
                </a:ext>
              </a:extLst>
            </p:cNvPr>
            <p:cNvSpPr txBox="1"/>
            <p:nvPr/>
          </p:nvSpPr>
          <p:spPr>
            <a:xfrm>
              <a:off x="5013625" y="3526597"/>
              <a:ext cx="2409225" cy="546270"/>
            </a:xfrm>
            <a:prstGeom prst="rect">
              <a:avLst/>
            </a:prstGeom>
            <a:noFill/>
          </p:spPr>
          <p:txBody>
            <a:bodyPr wrap="square" rtlCol="0">
              <a:spAutoFit/>
            </a:bodyPr>
            <a:lstStyle/>
            <a:p>
              <a:pPr algn="ctr" defTabSz="914038">
                <a:lnSpc>
                  <a:spcPct val="90000"/>
                </a:lnSpc>
                <a:spcAft>
                  <a:spcPts val="500"/>
                </a:spcAft>
                <a:buSzPct val="90000"/>
                <a:defRPr/>
              </a:pPr>
              <a:r>
                <a:rPr lang="en-US" sz="1600" b="1" dirty="0">
                  <a:gradFill>
                    <a:gsLst>
                      <a:gs pos="12360">
                        <a:srgbClr val="FFFFFF"/>
                      </a:gs>
                      <a:gs pos="51000">
                        <a:srgbClr val="FFFFFF"/>
                      </a:gs>
                    </a:gsLst>
                    <a:lin ang="5400000" scaled="0"/>
                  </a:gradFill>
                  <a:latin typeface="+mn-ea"/>
                  <a:cs typeface="Segoe UI" panose="020B0502040204020203" pitchFamily="34" charset="0"/>
                </a:rPr>
                <a:t>10,000,000</a:t>
              </a:r>
              <a:r>
                <a:rPr lang="en-US" sz="1600" dirty="0">
                  <a:gradFill>
                    <a:gsLst>
                      <a:gs pos="12360">
                        <a:srgbClr val="FFFFFF"/>
                      </a:gs>
                      <a:gs pos="51000">
                        <a:srgbClr val="FFFFFF"/>
                      </a:gs>
                    </a:gsLst>
                    <a:lin ang="5400000" scaled="0"/>
                  </a:gradFill>
                  <a:latin typeface="+mn-ea"/>
                  <a:cs typeface="Segoe UI Semilight" panose="020B0402040204020203" pitchFamily="34" charset="0"/>
                </a:rPr>
                <a:t> </a:t>
              </a: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のイベント</a:t>
              </a:r>
              <a:br>
                <a:rPr lang="en-US" altLang="ja-JP" sz="1600" dirty="0">
                  <a:gradFill>
                    <a:gsLst>
                      <a:gs pos="12360">
                        <a:srgbClr val="FFFFFF"/>
                      </a:gs>
                      <a:gs pos="51000">
                        <a:srgbClr val="FFFFFF"/>
                      </a:gs>
                    </a:gsLst>
                    <a:lin ang="5400000" scaled="0"/>
                  </a:gradFill>
                  <a:latin typeface="+mn-ea"/>
                  <a:cs typeface="Segoe UI Semilight" panose="020B0402040204020203" pitchFamily="34" charset="0"/>
                </a:rPr>
              </a:b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を</a:t>
              </a:r>
              <a:r>
                <a:rPr lang="en-US" altLang="ja-JP" sz="1600" dirty="0">
                  <a:gradFill>
                    <a:gsLst>
                      <a:gs pos="12360">
                        <a:srgbClr val="FFFFFF"/>
                      </a:gs>
                      <a:gs pos="51000">
                        <a:srgbClr val="FFFFFF"/>
                      </a:gs>
                    </a:gsLst>
                    <a:lin ang="5400000" scaled="0"/>
                  </a:gradFill>
                  <a:latin typeface="+mn-ea"/>
                  <a:cs typeface="Segoe UI Semilight" panose="020B0402040204020203" pitchFamily="34" charset="0"/>
                </a:rPr>
                <a:t>1</a:t>
              </a: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秒間で処理</a:t>
              </a:r>
              <a:endParaRPr lang="en-US" sz="1600" dirty="0">
                <a:gradFill>
                  <a:gsLst>
                    <a:gs pos="12360">
                      <a:srgbClr val="FFFFFF"/>
                    </a:gs>
                    <a:gs pos="51000">
                      <a:srgbClr val="FFFFFF"/>
                    </a:gs>
                  </a:gsLst>
                  <a:lin ang="5400000" scaled="0"/>
                </a:gradFill>
                <a:latin typeface="+mn-ea"/>
                <a:cs typeface="Segoe UI Semilight" panose="020B0402040204020203" pitchFamily="34" charset="0"/>
              </a:endParaRPr>
            </a:p>
          </p:txBody>
        </p:sp>
      </p:grpSp>
      <p:grpSp>
        <p:nvGrpSpPr>
          <p:cNvPr id="13" name="Group 6">
            <a:extLst>
              <a:ext uri="{FF2B5EF4-FFF2-40B4-BE49-F238E27FC236}">
                <a16:creationId xmlns:a16="http://schemas.microsoft.com/office/drawing/2014/main" id="{1C385F47-ACC3-4BAF-A704-CCA9942CCE92}"/>
              </a:ext>
            </a:extLst>
          </p:cNvPr>
          <p:cNvGrpSpPr/>
          <p:nvPr/>
        </p:nvGrpSpPr>
        <p:grpSpPr>
          <a:xfrm>
            <a:off x="8476895" y="2703106"/>
            <a:ext cx="3009507" cy="2018141"/>
            <a:chOff x="8646874" y="2399994"/>
            <a:chExt cx="3069854" cy="2058610"/>
          </a:xfrm>
        </p:grpSpPr>
        <p:sp>
          <p:nvSpPr>
            <p:cNvPr id="14" name="Freeform 50">
              <a:extLst>
                <a:ext uri="{FF2B5EF4-FFF2-40B4-BE49-F238E27FC236}">
                  <a16:creationId xmlns:a16="http://schemas.microsoft.com/office/drawing/2014/main" id="{CDB270C3-1834-4F2C-BF80-92EBCA749F6C}"/>
                </a:ext>
              </a:extLst>
            </p:cNvPr>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600" kern="0">
                <a:solidFill>
                  <a:srgbClr val="353535"/>
                </a:solidFill>
                <a:latin typeface="+mn-ea"/>
              </a:endParaRPr>
            </a:p>
          </p:txBody>
        </p:sp>
        <p:sp>
          <p:nvSpPr>
            <p:cNvPr id="15" name="TextBox 21">
              <a:extLst>
                <a:ext uri="{FF2B5EF4-FFF2-40B4-BE49-F238E27FC236}">
                  <a16:creationId xmlns:a16="http://schemas.microsoft.com/office/drawing/2014/main" id="{AE56B436-E841-4A4B-AE2E-92E457B2050C}"/>
                </a:ext>
              </a:extLst>
            </p:cNvPr>
            <p:cNvSpPr txBox="1"/>
            <p:nvPr/>
          </p:nvSpPr>
          <p:spPr>
            <a:xfrm>
              <a:off x="8899472" y="3401595"/>
              <a:ext cx="2564659" cy="772312"/>
            </a:xfrm>
            <a:prstGeom prst="rect">
              <a:avLst/>
            </a:prstGeom>
            <a:noFill/>
          </p:spPr>
          <p:txBody>
            <a:bodyPr wrap="square" rtlCol="0">
              <a:spAutoFit/>
            </a:bodyPr>
            <a:lstStyle/>
            <a:p>
              <a:pPr algn="ctr" defTabSz="914038">
                <a:lnSpc>
                  <a:spcPct val="90000"/>
                </a:lnSpc>
                <a:spcAft>
                  <a:spcPts val="500"/>
                </a:spcAft>
                <a:buSzPct val="90000"/>
                <a:defRPr/>
              </a:pPr>
              <a:r>
                <a:rPr lang="en-US" sz="1600" b="1" dirty="0">
                  <a:gradFill>
                    <a:gsLst>
                      <a:gs pos="12360">
                        <a:srgbClr val="FFFFFF"/>
                      </a:gs>
                      <a:gs pos="51000">
                        <a:srgbClr val="FFFFFF"/>
                      </a:gs>
                    </a:gsLst>
                    <a:lin ang="5400000" scaled="0"/>
                  </a:gradFill>
                  <a:latin typeface="+mn-ea"/>
                  <a:cs typeface="Segoe UI" panose="020B0502040204020203" pitchFamily="34" charset="0"/>
                </a:rPr>
                <a:t>24</a:t>
              </a:r>
              <a:r>
                <a:rPr lang="ja-JP" altLang="en-US" sz="1600" b="1" dirty="0">
                  <a:gradFill>
                    <a:gsLst>
                      <a:gs pos="12360">
                        <a:srgbClr val="FFFFFF"/>
                      </a:gs>
                      <a:gs pos="51000">
                        <a:srgbClr val="FFFFFF"/>
                      </a:gs>
                    </a:gsLst>
                    <a:lin ang="5400000" scaled="0"/>
                  </a:gradFill>
                  <a:latin typeface="+mn-ea"/>
                  <a:cs typeface="Segoe UI" panose="020B0502040204020203" pitchFamily="34" charset="0"/>
                </a:rPr>
                <a:t>時間</a:t>
              </a:r>
              <a:r>
                <a:rPr lang="en-US" sz="1600" dirty="0">
                  <a:gradFill>
                    <a:gsLst>
                      <a:gs pos="12360">
                        <a:srgbClr val="FFFFFF"/>
                      </a:gs>
                      <a:gs pos="51000">
                        <a:srgbClr val="FFFFFF"/>
                      </a:gs>
                    </a:gsLst>
                    <a:lin ang="5400000" scaled="0"/>
                  </a:gradFill>
                  <a:latin typeface="+mn-ea"/>
                  <a:cs typeface="Segoe UI Semilight" panose="020B0402040204020203" pitchFamily="34" charset="0"/>
                </a:rPr>
                <a:t> </a:t>
              </a: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のバックオフを伴う再試行 </a:t>
              </a:r>
              <a:r>
                <a:rPr lang="en-US" altLang="ja-JP" sz="1600" dirty="0">
                  <a:gradFill>
                    <a:gsLst>
                      <a:gs pos="12360">
                        <a:srgbClr val="FFFFFF"/>
                      </a:gs>
                      <a:gs pos="51000">
                        <a:srgbClr val="FFFFFF"/>
                      </a:gs>
                    </a:gsLst>
                    <a:lin ang="5400000" scaled="0"/>
                  </a:gradFill>
                  <a:latin typeface="+mn-ea"/>
                  <a:cs typeface="Segoe UI Semilight" panose="020B0402040204020203" pitchFamily="34" charset="0"/>
                </a:rPr>
                <a:t>–</a:t>
              </a:r>
              <a:r>
                <a:rPr lang="ja-JP" altLang="en-US" sz="1600" dirty="0">
                  <a:gradFill>
                    <a:gsLst>
                      <a:gs pos="12360">
                        <a:srgbClr val="FFFFFF"/>
                      </a:gs>
                      <a:gs pos="51000">
                        <a:srgbClr val="FFFFFF"/>
                      </a:gs>
                    </a:gsLst>
                    <a:lin ang="5400000" scaled="0"/>
                  </a:gradFill>
                  <a:latin typeface="+mn-ea"/>
                  <a:cs typeface="Segoe UI Semilight" panose="020B0402040204020203" pitchFamily="34" charset="0"/>
                </a:rPr>
                <a:t> 配信されなかったイベントのために</a:t>
              </a:r>
              <a:endParaRPr lang="en-US" sz="1600" dirty="0">
                <a:gradFill>
                  <a:gsLst>
                    <a:gs pos="12360">
                      <a:srgbClr val="FFFFFF"/>
                    </a:gs>
                    <a:gs pos="51000">
                      <a:srgbClr val="FFFFFF"/>
                    </a:gs>
                  </a:gsLst>
                  <a:lin ang="5400000" scaled="0"/>
                </a:gradFill>
                <a:latin typeface="+mn-ea"/>
                <a:cs typeface="Segoe UI Semilight" panose="020B0402040204020203" pitchFamily="34" charset="0"/>
              </a:endParaRPr>
            </a:p>
          </p:txBody>
        </p:sp>
      </p:grpSp>
    </p:spTree>
    <p:extLst>
      <p:ext uri="{BB962C8B-B14F-4D97-AF65-F5344CB8AC3E}">
        <p14:creationId xmlns:p14="http://schemas.microsoft.com/office/powerpoint/2010/main" val="1704266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7"/>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0"/>
                                  </p:stCondLst>
                                  <p:childTnLst>
                                    <p:animMotion origin="layout" path="M 2.99464E-6 -3.75397E-6 L 2.99464E-6 -0.04539 " pathEditMode="relative" rAng="0" ptsTypes="AA">
                                      <p:cBhvr>
                                        <p:cTn id="14" dur="600" spd="-100000" fill="hold"/>
                                        <p:tgtEl>
                                          <p:spTgt spid="5"/>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10"/>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64" presetClass="path" presetSubtype="0" decel="100000" fill="hold" grpId="1" nodeType="withEffect">
                                  <p:stCondLst>
                                    <p:cond delay="0"/>
                                  </p:stCondLst>
                                  <p:childTnLst>
                                    <p:animMotion origin="layout" path="M -1.04927E-6 4.44848E-7 L -1.04927E-6 -0.04539 " pathEditMode="relative" rAng="0" ptsTypes="AA">
                                      <p:cBhvr>
                                        <p:cTn id="26" dur="600" spd="-100000" fill="hold"/>
                                        <p:tgtEl>
                                          <p:spTgt spid="6"/>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42" presetClass="path" presetSubtype="0" decel="100000" fill="hold" nodeType="withEffect">
                                  <p:stCondLst>
                                    <p:cond delay="0"/>
                                  </p:stCondLst>
                                  <p:childTnLst>
                                    <p:animMotion origin="layout" path="M 4.90682E-6 -3.63141E-8 L 4.90682E-6 0.037 " pathEditMode="relative" rAng="0" ptsTypes="AA">
                                      <p:cBhvr>
                                        <p:cTn id="33" dur="600" spd="-100000" fill="hold"/>
                                        <p:tgtEl>
                                          <p:spTgt spid="13"/>
                                        </p:tgtEl>
                                        <p:attrNameLst>
                                          <p:attrName>ppt_x</p:attrName>
                                          <p:attrName>ppt_y</p:attrName>
                                        </p:attrNameLst>
                                      </p:cBhvr>
                                      <p:rCtr x="0" y="1838"/>
                                    </p:animMotion>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64" presetClass="path" presetSubtype="0" decel="100000" fill="hold" grpId="1" nodeType="withEffect">
                                  <p:stCondLst>
                                    <p:cond delay="0"/>
                                  </p:stCondLst>
                                  <p:childTnLst>
                                    <p:animMotion origin="layout" path="M 2.55553E-6 -3.75397E-6 L 2.55553E-6 -0.04539 " pathEditMode="relative" rAng="0" ptsTypes="AA">
                                      <p:cBhvr>
                                        <p:cTn id="38" dur="600" spd="-100000" fill="hold"/>
                                        <p:tgtEl>
                                          <p:spTgt spid="4"/>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841AC5-09C5-43D9-93D6-620DC2BBBB3E}"/>
              </a:ext>
            </a:extLst>
          </p:cNvPr>
          <p:cNvSpPr>
            <a:spLocks noGrp="1"/>
          </p:cNvSpPr>
          <p:nvPr>
            <p:ph type="title"/>
          </p:nvPr>
        </p:nvSpPr>
        <p:spPr/>
        <p:txBody>
          <a:bodyPr/>
          <a:lstStyle/>
          <a:p>
            <a:r>
              <a:rPr kumimoji="1" lang="en-US" altLang="ja-JP" dirty="0"/>
              <a:t>Event Grid </a:t>
            </a:r>
            <a:r>
              <a:rPr kumimoji="1" lang="ja-JP" altLang="en-US" dirty="0"/>
              <a:t>のシナリオ例</a:t>
            </a:r>
          </a:p>
        </p:txBody>
      </p:sp>
      <p:sp>
        <p:nvSpPr>
          <p:cNvPr id="4" name="Rectangle 66">
            <a:extLst>
              <a:ext uri="{FF2B5EF4-FFF2-40B4-BE49-F238E27FC236}">
                <a16:creationId xmlns:a16="http://schemas.microsoft.com/office/drawing/2014/main" id="{6DD3B31A-491C-4404-AF81-76253222A6CE}"/>
              </a:ext>
            </a:extLst>
          </p:cNvPr>
          <p:cNvSpPr/>
          <p:nvPr/>
        </p:nvSpPr>
        <p:spPr bwMode="auto">
          <a:xfrm>
            <a:off x="274702"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ja-JP" altLang="en-US" sz="2400" dirty="0">
                <a:gradFill>
                  <a:gsLst>
                    <a:gs pos="12360">
                      <a:schemeClr val="bg1"/>
                    </a:gs>
                    <a:gs pos="51000">
                      <a:schemeClr val="bg1"/>
                    </a:gs>
                  </a:gsLst>
                  <a:lin ang="5400000" scaled="0"/>
                </a:gradFill>
                <a:latin typeface="+mn-ea"/>
                <a:cs typeface="Segoe UI Semibold" panose="020B0702040204020203" pitchFamily="34" charset="0"/>
              </a:rPr>
              <a:t>サーバーレスアプリ</a:t>
            </a:r>
            <a:endParaRPr lang="en-US" sz="2400" dirty="0">
              <a:gradFill>
                <a:gsLst>
                  <a:gs pos="12360">
                    <a:schemeClr val="bg1"/>
                  </a:gs>
                  <a:gs pos="51000">
                    <a:schemeClr val="bg1"/>
                  </a:gs>
                </a:gsLst>
                <a:lin ang="5400000" scaled="0"/>
              </a:gradFill>
              <a:latin typeface="+mn-ea"/>
              <a:cs typeface="Segoe UI Semibold" panose="020B0702040204020203" pitchFamily="34" charset="0"/>
            </a:endParaRPr>
          </a:p>
        </p:txBody>
      </p:sp>
      <p:sp>
        <p:nvSpPr>
          <p:cNvPr id="5" name="Rectangle 103">
            <a:extLst>
              <a:ext uri="{FF2B5EF4-FFF2-40B4-BE49-F238E27FC236}">
                <a16:creationId xmlns:a16="http://schemas.microsoft.com/office/drawing/2014/main" id="{5AA3EA73-4906-4BA0-81C6-8CF203EDF2BA}"/>
              </a:ext>
            </a:extLst>
          </p:cNvPr>
          <p:cNvSpPr/>
          <p:nvPr/>
        </p:nvSpPr>
        <p:spPr bwMode="auto">
          <a:xfrm>
            <a:off x="4238561"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mn-ea"/>
                <a:cs typeface="Segoe UI Semibold" panose="020B0702040204020203" pitchFamily="34" charset="0"/>
              </a:rPr>
              <a:t>Ops </a:t>
            </a:r>
            <a:r>
              <a:rPr lang="ja-JP" altLang="en-US" sz="2400" dirty="0">
                <a:gradFill>
                  <a:gsLst>
                    <a:gs pos="12360">
                      <a:schemeClr val="bg1"/>
                    </a:gs>
                    <a:gs pos="51000">
                      <a:schemeClr val="bg1"/>
                    </a:gs>
                  </a:gsLst>
                  <a:lin ang="5400000" scaled="0"/>
                </a:gradFill>
                <a:latin typeface="+mn-ea"/>
                <a:cs typeface="Segoe UI Semibold" panose="020B0702040204020203" pitchFamily="34" charset="0"/>
              </a:rPr>
              <a:t>自動化</a:t>
            </a:r>
            <a:endParaRPr lang="en-US" sz="2400" dirty="0">
              <a:gradFill>
                <a:gsLst>
                  <a:gs pos="12360">
                    <a:schemeClr val="bg1"/>
                  </a:gs>
                  <a:gs pos="51000">
                    <a:schemeClr val="bg1"/>
                  </a:gs>
                </a:gsLst>
                <a:lin ang="5400000" scaled="0"/>
              </a:gradFill>
              <a:latin typeface="+mn-ea"/>
              <a:cs typeface="Segoe UI Semibold" panose="020B0702040204020203" pitchFamily="34" charset="0"/>
            </a:endParaRPr>
          </a:p>
        </p:txBody>
      </p:sp>
      <p:sp>
        <p:nvSpPr>
          <p:cNvPr id="6" name="Rectangle 104">
            <a:extLst>
              <a:ext uri="{FF2B5EF4-FFF2-40B4-BE49-F238E27FC236}">
                <a16:creationId xmlns:a16="http://schemas.microsoft.com/office/drawing/2014/main" id="{125453A8-60B8-41B9-B5AE-1EE754FFD9B9}"/>
              </a:ext>
            </a:extLst>
          </p:cNvPr>
          <p:cNvSpPr/>
          <p:nvPr/>
        </p:nvSpPr>
        <p:spPr bwMode="auto">
          <a:xfrm>
            <a:off x="8202420" y="1577043"/>
            <a:ext cx="395935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ja-JP" altLang="en-US" sz="2400" dirty="0">
                <a:gradFill>
                  <a:gsLst>
                    <a:gs pos="12360">
                      <a:schemeClr val="bg1"/>
                    </a:gs>
                    <a:gs pos="51000">
                      <a:schemeClr val="bg1"/>
                    </a:gs>
                  </a:gsLst>
                  <a:lin ang="5400000" scaled="0"/>
                </a:gradFill>
                <a:latin typeface="+mn-ea"/>
                <a:cs typeface="Segoe UI Semibold" panose="020B0702040204020203" pitchFamily="34" charset="0"/>
              </a:rPr>
              <a:t>アプリケーション統合</a:t>
            </a:r>
            <a:endParaRPr lang="en-US" sz="2400" dirty="0">
              <a:gradFill>
                <a:gsLst>
                  <a:gs pos="12360">
                    <a:schemeClr val="bg1"/>
                  </a:gs>
                  <a:gs pos="51000">
                    <a:schemeClr val="bg1"/>
                  </a:gs>
                </a:gsLst>
                <a:lin ang="5400000" scaled="0"/>
              </a:gradFill>
              <a:latin typeface="+mn-ea"/>
              <a:cs typeface="Segoe UI Semibold" panose="020B0702040204020203" pitchFamily="34" charset="0"/>
            </a:endParaRPr>
          </a:p>
        </p:txBody>
      </p:sp>
      <p:grpSp>
        <p:nvGrpSpPr>
          <p:cNvPr id="7" name="Group 9">
            <a:extLst>
              <a:ext uri="{FF2B5EF4-FFF2-40B4-BE49-F238E27FC236}">
                <a16:creationId xmlns:a16="http://schemas.microsoft.com/office/drawing/2014/main" id="{09A46046-03A1-49B3-9343-A1EA49D6281B}"/>
              </a:ext>
            </a:extLst>
          </p:cNvPr>
          <p:cNvGrpSpPr/>
          <p:nvPr/>
        </p:nvGrpSpPr>
        <p:grpSpPr>
          <a:xfrm>
            <a:off x="274701" y="2308555"/>
            <a:ext cx="3913633" cy="4389108"/>
            <a:chOff x="274701" y="2308555"/>
            <a:chExt cx="3913633" cy="4389108"/>
          </a:xfrm>
        </p:grpSpPr>
        <p:grpSp>
          <p:nvGrpSpPr>
            <p:cNvPr id="8" name="Group 44">
              <a:extLst>
                <a:ext uri="{FF2B5EF4-FFF2-40B4-BE49-F238E27FC236}">
                  <a16:creationId xmlns:a16="http://schemas.microsoft.com/office/drawing/2014/main" id="{37835B1B-5397-4F7B-A666-18351B59641E}"/>
                </a:ext>
              </a:extLst>
            </p:cNvPr>
            <p:cNvGrpSpPr/>
            <p:nvPr/>
          </p:nvGrpSpPr>
          <p:grpSpPr>
            <a:xfrm>
              <a:off x="274701" y="2308555"/>
              <a:ext cx="3913633" cy="4389108"/>
              <a:chOff x="274701" y="2308555"/>
              <a:chExt cx="3913633" cy="4389108"/>
            </a:xfrm>
          </p:grpSpPr>
          <p:sp>
            <p:nvSpPr>
              <p:cNvPr id="10" name="Rectangle 67">
                <a:extLst>
                  <a:ext uri="{FF2B5EF4-FFF2-40B4-BE49-F238E27FC236}">
                    <a16:creationId xmlns:a16="http://schemas.microsoft.com/office/drawing/2014/main" id="{A339915C-D0AD-4CCB-A148-13913A3F7F68}"/>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n-ea"/>
                  <a:cs typeface="Segoe UI" pitchFamily="34" charset="0"/>
                </a:endParaRPr>
              </a:p>
            </p:txBody>
          </p:sp>
          <p:sp>
            <p:nvSpPr>
              <p:cNvPr id="11" name="TextBox 124">
                <a:extLst>
                  <a:ext uri="{FF2B5EF4-FFF2-40B4-BE49-F238E27FC236}">
                    <a16:creationId xmlns:a16="http://schemas.microsoft.com/office/drawing/2014/main" id="{4FEA605B-25FC-4677-B25C-AE5F903D37D3}"/>
                  </a:ext>
                </a:extLst>
              </p:cNvPr>
              <p:cNvSpPr txBox="1"/>
              <p:nvPr/>
            </p:nvSpPr>
            <p:spPr>
              <a:xfrm>
                <a:off x="274701" y="2308555"/>
                <a:ext cx="3913632" cy="1043363"/>
              </a:xfrm>
              <a:prstGeom prst="rect">
                <a:avLst/>
              </a:prstGeom>
              <a:noFill/>
            </p:spPr>
            <p:txBody>
              <a:bodyPr wrap="square" lIns="182880" tIns="146304" rIns="182880" bIns="146304" rtlCol="0">
                <a:spAutoFit/>
              </a:bodyPr>
              <a:lstStyle/>
              <a:p>
                <a:pPr lvl="0">
                  <a:lnSpc>
                    <a:spcPct val="90000"/>
                  </a:lnSpc>
                </a:pPr>
                <a:r>
                  <a:rPr lang="ja-JP" altLang="en-US" dirty="0">
                    <a:gradFill>
                      <a:gsLst>
                        <a:gs pos="3371">
                          <a:schemeClr val="tx1"/>
                        </a:gs>
                        <a:gs pos="12360">
                          <a:schemeClr val="tx1"/>
                        </a:gs>
                      </a:gsLst>
                      <a:lin ang="5400000" scaled="0"/>
                    </a:gradFill>
                    <a:latin typeface="+mn-ea"/>
                    <a:cs typeface="Segoe UI" panose="020B0502040204020203" pitchFamily="34" charset="0"/>
                  </a:rPr>
                  <a:t>新しいファイルが</a:t>
                </a:r>
                <a:r>
                  <a:rPr lang="en-US" altLang="ja-JP" dirty="0">
                    <a:gradFill>
                      <a:gsLst>
                        <a:gs pos="3371">
                          <a:schemeClr val="tx1"/>
                        </a:gs>
                        <a:gs pos="12360">
                          <a:schemeClr val="tx1"/>
                        </a:gs>
                      </a:gsLst>
                      <a:lin ang="5400000" scaled="0"/>
                    </a:gradFill>
                    <a:latin typeface="+mn-ea"/>
                    <a:cs typeface="Segoe UI" panose="020B0502040204020203" pitchFamily="34" charset="0"/>
                  </a:rPr>
                  <a:t>BLOB</a:t>
                </a:r>
                <a:r>
                  <a:rPr lang="ja-JP" altLang="en-US" dirty="0">
                    <a:gradFill>
                      <a:gsLst>
                        <a:gs pos="3371">
                          <a:schemeClr val="tx1"/>
                        </a:gs>
                        <a:gs pos="12360">
                          <a:schemeClr val="tx1"/>
                        </a:gs>
                      </a:gsLst>
                      <a:lin ang="5400000" scaled="0"/>
                    </a:gradFill>
                    <a:latin typeface="+mn-ea"/>
                    <a:cs typeface="Segoe UI" panose="020B0502040204020203" pitchFamily="34" charset="0"/>
                  </a:rPr>
                  <a:t>ストレージコンテナに追加されたときに、解析を実行するためにサーバーレス関数を即座に起動</a:t>
                </a:r>
                <a:endParaRPr lang="en-US" sz="1800" dirty="0">
                  <a:gradFill>
                    <a:gsLst>
                      <a:gs pos="3371">
                        <a:schemeClr val="tx1"/>
                      </a:gs>
                      <a:gs pos="12360">
                        <a:schemeClr val="tx1"/>
                      </a:gs>
                    </a:gsLst>
                    <a:lin ang="5400000" scaled="0"/>
                  </a:gradFill>
                  <a:latin typeface="+mn-ea"/>
                  <a:cs typeface="Segoe UI" panose="020B0502040204020203" pitchFamily="34" charset="0"/>
                </a:endParaRPr>
              </a:p>
            </p:txBody>
          </p:sp>
        </p:grpSp>
        <p:pic>
          <p:nvPicPr>
            <p:cNvPr id="9" name="Picture 4">
              <a:extLst>
                <a:ext uri="{FF2B5EF4-FFF2-40B4-BE49-F238E27FC236}">
                  <a16:creationId xmlns:a16="http://schemas.microsoft.com/office/drawing/2014/main" id="{FA808163-F6BB-4CBB-9099-2EDAE9CEA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3" name="Group 42">
            <a:extLst>
              <a:ext uri="{FF2B5EF4-FFF2-40B4-BE49-F238E27FC236}">
                <a16:creationId xmlns:a16="http://schemas.microsoft.com/office/drawing/2014/main" id="{B95149B2-3340-49E1-A580-02F858566C1F}"/>
              </a:ext>
            </a:extLst>
          </p:cNvPr>
          <p:cNvGrpSpPr/>
          <p:nvPr/>
        </p:nvGrpSpPr>
        <p:grpSpPr>
          <a:xfrm>
            <a:off x="4188333" y="2308555"/>
            <a:ext cx="3963860" cy="4389108"/>
            <a:chOff x="4188333" y="2308555"/>
            <a:chExt cx="3963860" cy="4389108"/>
          </a:xfrm>
        </p:grpSpPr>
        <p:sp>
          <p:nvSpPr>
            <p:cNvPr id="15" name="Rectangle 105">
              <a:extLst>
                <a:ext uri="{FF2B5EF4-FFF2-40B4-BE49-F238E27FC236}">
                  <a16:creationId xmlns:a16="http://schemas.microsoft.com/office/drawing/2014/main" id="{2E83956D-0C47-4C86-BBD4-EFAA269D9A11}"/>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n-ea"/>
                <a:cs typeface="Segoe UI" pitchFamily="34" charset="0"/>
              </a:endParaRPr>
            </a:p>
          </p:txBody>
        </p:sp>
        <p:sp>
          <p:nvSpPr>
            <p:cNvPr id="16" name="TextBox 121">
              <a:extLst>
                <a:ext uri="{FF2B5EF4-FFF2-40B4-BE49-F238E27FC236}">
                  <a16:creationId xmlns:a16="http://schemas.microsoft.com/office/drawing/2014/main" id="{C1B829CA-7326-49E5-8EA6-021F9F1CE51C}"/>
                </a:ext>
              </a:extLst>
            </p:cNvPr>
            <p:cNvSpPr txBox="1"/>
            <p:nvPr/>
          </p:nvSpPr>
          <p:spPr>
            <a:xfrm>
              <a:off x="4188333" y="2308555"/>
              <a:ext cx="3913632" cy="1043363"/>
            </a:xfrm>
            <a:prstGeom prst="rect">
              <a:avLst/>
            </a:prstGeom>
            <a:noFill/>
          </p:spPr>
          <p:txBody>
            <a:bodyPr wrap="square" lIns="182880" tIns="146304" rIns="182880" bIns="146304" rtlCol="0">
              <a:spAutoFit/>
            </a:bodyPr>
            <a:lstStyle/>
            <a:p>
              <a:pPr>
                <a:lnSpc>
                  <a:spcPct val="90000"/>
                </a:lnSpc>
              </a:pPr>
              <a:r>
                <a:rPr lang="ja-JP" altLang="en-US" dirty="0">
                  <a:gradFill>
                    <a:gsLst>
                      <a:gs pos="3371">
                        <a:schemeClr val="tx1"/>
                      </a:gs>
                      <a:gs pos="12360">
                        <a:schemeClr val="tx1"/>
                      </a:gs>
                    </a:gsLst>
                    <a:lin ang="5400000" scaled="0"/>
                  </a:gradFill>
                  <a:latin typeface="+mn-ea"/>
                  <a:cs typeface="Segoe UI" panose="020B0502040204020203" pitchFamily="34" charset="0"/>
                </a:rPr>
                <a:t>新しく作成した</a:t>
              </a:r>
              <a:r>
                <a:rPr lang="en-US" altLang="ja-JP" dirty="0">
                  <a:gradFill>
                    <a:gsLst>
                      <a:gs pos="3371">
                        <a:schemeClr val="tx1"/>
                      </a:gs>
                      <a:gs pos="12360">
                        <a:schemeClr val="tx1"/>
                      </a:gs>
                    </a:gsLst>
                    <a:lin ang="5400000" scaled="0"/>
                  </a:gradFill>
                  <a:latin typeface="+mn-ea"/>
                  <a:cs typeface="Segoe UI" panose="020B0502040204020203" pitchFamily="34" charset="0"/>
                </a:rPr>
                <a:t>SQL</a:t>
              </a:r>
              <a:r>
                <a:rPr lang="ja-JP" altLang="en-US" dirty="0">
                  <a:gradFill>
                    <a:gsLst>
                      <a:gs pos="3371">
                        <a:schemeClr val="tx1"/>
                      </a:gs>
                      <a:gs pos="12360">
                        <a:schemeClr val="tx1"/>
                      </a:gs>
                    </a:gsLst>
                    <a:lin ang="5400000" scaled="0"/>
                  </a:gradFill>
                  <a:latin typeface="+mn-ea"/>
                  <a:cs typeface="Segoe UI" panose="020B0502040204020203" pitchFamily="34" charset="0"/>
                </a:rPr>
                <a:t>データベースごとにコンプライアンスチェックを実行するサーバーレス関数を使用</a:t>
              </a:r>
              <a:endParaRPr lang="en-US" sz="1800" dirty="0">
                <a:gradFill>
                  <a:gsLst>
                    <a:gs pos="3371">
                      <a:schemeClr val="tx1"/>
                    </a:gs>
                    <a:gs pos="12360">
                      <a:schemeClr val="tx1"/>
                    </a:gs>
                  </a:gsLst>
                  <a:lin ang="5400000" scaled="0"/>
                </a:gradFill>
                <a:latin typeface="+mn-ea"/>
                <a:cs typeface="Segoe UI" panose="020B0502040204020203" pitchFamily="34" charset="0"/>
              </a:endParaRPr>
            </a:p>
          </p:txBody>
        </p:sp>
        <p:cxnSp>
          <p:nvCxnSpPr>
            <p:cNvPr id="17" name="Straight Connector 57">
              <a:extLst>
                <a:ext uri="{FF2B5EF4-FFF2-40B4-BE49-F238E27FC236}">
                  <a16:creationId xmlns:a16="http://schemas.microsoft.com/office/drawing/2014/main" id="{79753C64-98F6-41B0-A201-C6E9C1081B69}"/>
                </a:ext>
              </a:extLst>
            </p:cNvPr>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grpSp>
        <p:nvGrpSpPr>
          <p:cNvPr id="18" name="Group 11">
            <a:extLst>
              <a:ext uri="{FF2B5EF4-FFF2-40B4-BE49-F238E27FC236}">
                <a16:creationId xmlns:a16="http://schemas.microsoft.com/office/drawing/2014/main" id="{9465353A-7DD9-4514-942E-6B388C412AC4}"/>
              </a:ext>
            </a:extLst>
          </p:cNvPr>
          <p:cNvGrpSpPr/>
          <p:nvPr/>
        </p:nvGrpSpPr>
        <p:grpSpPr>
          <a:xfrm>
            <a:off x="8202420" y="2308555"/>
            <a:ext cx="3959352" cy="4389108"/>
            <a:chOff x="8202420" y="2308555"/>
            <a:chExt cx="3959352" cy="4389108"/>
          </a:xfrm>
        </p:grpSpPr>
        <p:grpSp>
          <p:nvGrpSpPr>
            <p:cNvPr id="19" name="Group 43">
              <a:extLst>
                <a:ext uri="{FF2B5EF4-FFF2-40B4-BE49-F238E27FC236}">
                  <a16:creationId xmlns:a16="http://schemas.microsoft.com/office/drawing/2014/main" id="{1724CAA4-E842-4E51-88FC-7DE632E53FC0}"/>
                </a:ext>
              </a:extLst>
            </p:cNvPr>
            <p:cNvGrpSpPr/>
            <p:nvPr/>
          </p:nvGrpSpPr>
          <p:grpSpPr>
            <a:xfrm>
              <a:off x="8202420" y="2308555"/>
              <a:ext cx="3959352" cy="4389108"/>
              <a:chOff x="8202420" y="2308555"/>
              <a:chExt cx="3959352" cy="4389108"/>
            </a:xfrm>
          </p:grpSpPr>
          <p:sp>
            <p:nvSpPr>
              <p:cNvPr id="21" name="Rectangle 106">
                <a:extLst>
                  <a:ext uri="{FF2B5EF4-FFF2-40B4-BE49-F238E27FC236}">
                    <a16:creationId xmlns:a16="http://schemas.microsoft.com/office/drawing/2014/main" id="{675A9FFE-454C-4FC2-ACA7-B16ECD947629}"/>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mn-ea"/>
                  <a:cs typeface="Segoe UI" pitchFamily="34" charset="0"/>
                </a:endParaRPr>
              </a:p>
            </p:txBody>
          </p:sp>
          <p:sp>
            <p:nvSpPr>
              <p:cNvPr id="22" name="TextBox 130">
                <a:extLst>
                  <a:ext uri="{FF2B5EF4-FFF2-40B4-BE49-F238E27FC236}">
                    <a16:creationId xmlns:a16="http://schemas.microsoft.com/office/drawing/2014/main" id="{1E26D587-0F7A-486B-B624-27F3846AA0C3}"/>
                  </a:ext>
                </a:extLst>
              </p:cNvPr>
              <p:cNvSpPr txBox="1"/>
              <p:nvPr/>
            </p:nvSpPr>
            <p:spPr>
              <a:xfrm>
                <a:off x="8202420" y="2308555"/>
                <a:ext cx="3913632" cy="1043363"/>
              </a:xfrm>
              <a:prstGeom prst="rect">
                <a:avLst/>
              </a:prstGeom>
              <a:noFill/>
            </p:spPr>
            <p:txBody>
              <a:bodyPr wrap="square" lIns="182880" tIns="146304" rIns="182880" bIns="146304" rtlCol="0">
                <a:spAutoFit/>
              </a:bodyPr>
              <a:lstStyle/>
              <a:p>
                <a:pPr>
                  <a:lnSpc>
                    <a:spcPct val="90000"/>
                  </a:lnSpc>
                </a:pPr>
                <a:r>
                  <a:rPr lang="ja-JP" altLang="en-US" dirty="0">
                    <a:gradFill>
                      <a:gsLst>
                        <a:gs pos="3371">
                          <a:schemeClr val="tx1"/>
                        </a:gs>
                        <a:gs pos="12360">
                          <a:schemeClr val="tx1"/>
                        </a:gs>
                      </a:gsLst>
                      <a:lin ang="5400000" scaled="0"/>
                    </a:gradFill>
                    <a:latin typeface="+mn-ea"/>
                    <a:cs typeface="Segoe UI" panose="020B0502040204020203" pitchFamily="34" charset="0"/>
                  </a:rPr>
                  <a:t>アプリを他のサービスと接続：アプリケーショントピックを作成し、アプリのイベントデータを任意の送り先にルーティング</a:t>
                </a:r>
                <a:endParaRPr lang="en-US" sz="1800" dirty="0">
                  <a:gradFill>
                    <a:gsLst>
                      <a:gs pos="3371">
                        <a:schemeClr val="tx1"/>
                      </a:gs>
                      <a:gs pos="12360">
                        <a:schemeClr val="tx1"/>
                      </a:gs>
                    </a:gsLst>
                    <a:lin ang="5400000" scaled="0"/>
                  </a:gradFill>
                  <a:latin typeface="+mn-ea"/>
                  <a:cs typeface="Segoe UI" panose="020B0502040204020203" pitchFamily="34" charset="0"/>
                </a:endParaRPr>
              </a:p>
            </p:txBody>
          </p:sp>
        </p:grpSp>
        <p:pic>
          <p:nvPicPr>
            <p:cNvPr id="20" name="Picture 8">
              <a:extLst>
                <a:ext uri="{FF2B5EF4-FFF2-40B4-BE49-F238E27FC236}">
                  <a16:creationId xmlns:a16="http://schemas.microsoft.com/office/drawing/2014/main" id="{92F6177F-93B9-4044-9C75-DE375B1B8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
        <p:nvSpPr>
          <p:cNvPr id="29" name="正方形/長方形 28">
            <a:extLst>
              <a:ext uri="{FF2B5EF4-FFF2-40B4-BE49-F238E27FC236}">
                <a16:creationId xmlns:a16="http://schemas.microsoft.com/office/drawing/2014/main" id="{86893991-CFEA-43A2-8DDE-DCBA3FBC1539}"/>
              </a:ext>
            </a:extLst>
          </p:cNvPr>
          <p:cNvSpPr/>
          <p:nvPr/>
        </p:nvSpPr>
        <p:spPr bwMode="auto">
          <a:xfrm>
            <a:off x="4353437" y="4093687"/>
            <a:ext cx="3729600" cy="1130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グループ化 27">
            <a:extLst>
              <a:ext uri="{FF2B5EF4-FFF2-40B4-BE49-F238E27FC236}">
                <a16:creationId xmlns:a16="http://schemas.microsoft.com/office/drawing/2014/main" id="{B80194AA-2701-4BCA-9B3E-6AA0A4FFECB0}"/>
              </a:ext>
            </a:extLst>
          </p:cNvPr>
          <p:cNvGrpSpPr/>
          <p:nvPr/>
        </p:nvGrpSpPr>
        <p:grpSpPr>
          <a:xfrm>
            <a:off x="4811010" y="4389126"/>
            <a:ext cx="2757331" cy="539523"/>
            <a:chOff x="4381380" y="3423791"/>
            <a:chExt cx="2757331" cy="539523"/>
          </a:xfrm>
        </p:grpSpPr>
        <p:pic>
          <p:nvPicPr>
            <p:cNvPr id="23" name="Picture 21">
              <a:extLst>
                <a:ext uri="{FF2B5EF4-FFF2-40B4-BE49-F238E27FC236}">
                  <a16:creationId xmlns:a16="http://schemas.microsoft.com/office/drawing/2014/main" id="{FE5BA4DE-E7BA-4B9A-ABF6-DA26E35F5266}"/>
                </a:ext>
              </a:extLst>
            </p:cNvPr>
            <p:cNvPicPr>
              <a:picLocks noChangeAspect="1"/>
            </p:cNvPicPr>
            <p:nvPr/>
          </p:nvPicPr>
          <p:blipFill>
            <a:blip r:embed="rId4"/>
            <a:stretch>
              <a:fillRect/>
            </a:stretch>
          </p:blipFill>
          <p:spPr>
            <a:xfrm>
              <a:off x="4381380" y="3423791"/>
              <a:ext cx="539523" cy="539523"/>
            </a:xfrm>
            <a:prstGeom prst="rect">
              <a:avLst/>
            </a:prstGeom>
            <a:ln>
              <a:noFill/>
            </a:ln>
          </p:spPr>
        </p:pic>
        <p:pic>
          <p:nvPicPr>
            <p:cNvPr id="24" name="Picture 110">
              <a:extLst>
                <a:ext uri="{FF2B5EF4-FFF2-40B4-BE49-F238E27FC236}">
                  <a16:creationId xmlns:a16="http://schemas.microsoft.com/office/drawing/2014/main" id="{86D9BCE7-4DEB-4CAE-9FC1-CB8AC170C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664" y="3470609"/>
              <a:ext cx="445886" cy="445886"/>
            </a:xfrm>
            <a:prstGeom prst="rect">
              <a:avLst/>
            </a:prstGeom>
            <a:ln>
              <a:noFill/>
            </a:ln>
          </p:spPr>
        </p:pic>
        <p:pic>
          <p:nvPicPr>
            <p:cNvPr id="25" name="Picture 111">
              <a:extLst>
                <a:ext uri="{FF2B5EF4-FFF2-40B4-BE49-F238E27FC236}">
                  <a16:creationId xmlns:a16="http://schemas.microsoft.com/office/drawing/2014/main" id="{3E2F751A-562A-48D6-8D4B-F2D04DA4B859}"/>
                </a:ext>
              </a:extLst>
            </p:cNvPr>
            <p:cNvPicPr>
              <a:picLocks noChangeAspect="1"/>
            </p:cNvPicPr>
            <p:nvPr/>
          </p:nvPicPr>
          <p:blipFill>
            <a:blip r:embed="rId6"/>
            <a:stretch>
              <a:fillRect/>
            </a:stretch>
          </p:blipFill>
          <p:spPr>
            <a:xfrm>
              <a:off x="6648236" y="3454411"/>
              <a:ext cx="490475" cy="490475"/>
            </a:xfrm>
            <a:prstGeom prst="rect">
              <a:avLst/>
            </a:prstGeom>
            <a:ln>
              <a:noFill/>
            </a:ln>
          </p:spPr>
        </p:pic>
        <p:cxnSp>
          <p:nvCxnSpPr>
            <p:cNvPr id="26" name="Straight Arrow Connector 113">
              <a:extLst>
                <a:ext uri="{FF2B5EF4-FFF2-40B4-BE49-F238E27FC236}">
                  <a16:creationId xmlns:a16="http://schemas.microsoft.com/office/drawing/2014/main" id="{B422486C-BB37-4127-866A-27BB9FC0B63D}"/>
                </a:ext>
              </a:extLst>
            </p:cNvPr>
            <p:cNvCxnSpPr>
              <a:cxnSpLocks/>
            </p:cNvCxnSpPr>
            <p:nvPr/>
          </p:nvCxnSpPr>
          <p:spPr>
            <a:xfrm>
              <a:off x="5109199"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Arrow Connector 114">
              <a:extLst>
                <a:ext uri="{FF2B5EF4-FFF2-40B4-BE49-F238E27FC236}">
                  <a16:creationId xmlns:a16="http://schemas.microsoft.com/office/drawing/2014/main" id="{58AAAC0C-ABA1-4038-AFD4-D5FE48C7FECD}"/>
                </a:ext>
              </a:extLst>
            </p:cNvPr>
            <p:cNvCxnSpPr>
              <a:cxnSpLocks/>
            </p:cNvCxnSpPr>
            <p:nvPr/>
          </p:nvCxnSpPr>
          <p:spPr>
            <a:xfrm>
              <a:off x="6191770" y="3693552"/>
              <a:ext cx="276245" cy="0"/>
            </a:xfrm>
            <a:prstGeom prst="straightConnector1">
              <a:avLst/>
            </a:prstGeom>
            <a:ln w="15875" cap="rnd">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3073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8CC6274-7984-4AE7-95EE-827B5892404B}"/>
              </a:ext>
            </a:extLst>
          </p:cNvPr>
          <p:cNvSpPr>
            <a:spLocks noGrp="1"/>
          </p:cNvSpPr>
          <p:nvPr>
            <p:ph type="body" sz="quarter" idx="10"/>
          </p:nvPr>
        </p:nvSpPr>
        <p:spPr>
          <a:xfrm>
            <a:off x="274638" y="1212850"/>
            <a:ext cx="5367535" cy="5062924"/>
          </a:xfrm>
        </p:spPr>
        <p:txBody>
          <a:bodyPr/>
          <a:lstStyle/>
          <a:p>
            <a:pPr lvl="0">
              <a:spcBef>
                <a:spcPts val="0"/>
              </a:spcBef>
              <a:buClr>
                <a:srgbClr val="000000"/>
              </a:buClr>
            </a:pPr>
            <a:r>
              <a:rPr kumimoji="0" lang="en-US" altLang="ja-JP" sz="2400" b="1" dirty="0">
                <a:solidFill>
                  <a:srgbClr val="000000"/>
                </a:solidFill>
                <a:latin typeface="+mn-ea"/>
                <a:cs typeface="Segoe UI Semilight" panose="020B0402040204020203" pitchFamily="34" charset="0"/>
              </a:rPr>
              <a:t>Event Domains</a:t>
            </a:r>
          </a:p>
          <a:p>
            <a:pPr lvl="0">
              <a:spcBef>
                <a:spcPts val="0"/>
              </a:spcBef>
              <a:buClr>
                <a:srgbClr val="000000"/>
              </a:buClr>
            </a:pPr>
            <a:r>
              <a:rPr kumimoji="0" lang="en-US" altLang="ja-JP" sz="2400" dirty="0">
                <a:solidFill>
                  <a:srgbClr val="000000"/>
                </a:solidFill>
                <a:latin typeface="+mn-ea"/>
                <a:cs typeface="Segoe UI Semilight" panose="020B0402040204020203" pitchFamily="34" charset="0"/>
              </a:rPr>
              <a:t>Event Grid</a:t>
            </a:r>
            <a:r>
              <a:rPr kumimoji="0" lang="ja-JP" altLang="en-US" sz="2400" dirty="0">
                <a:solidFill>
                  <a:srgbClr val="000000"/>
                </a:solidFill>
                <a:latin typeface="+mn-ea"/>
                <a:cs typeface="Segoe UI Semilight" panose="020B0402040204020203" pitchFamily="34" charset="0"/>
              </a:rPr>
              <a:t>と入力バインディングをマルチテナント環境で、サードパーティのサービスがあたかも自分のサービスにおけるイベントプロデューサのように使用できるようにする。</a:t>
            </a:r>
            <a:endParaRPr kumimoji="0" lang="en-US" altLang="ja-JP" sz="2400" dirty="0">
              <a:solidFill>
                <a:srgbClr val="000000"/>
              </a:solidFill>
              <a:latin typeface="+mn-ea"/>
              <a:cs typeface="Segoe UI Semilight" panose="020B0402040204020203" pitchFamily="34" charset="0"/>
            </a:endParaRPr>
          </a:p>
          <a:p>
            <a:pPr lvl="0">
              <a:spcBef>
                <a:spcPts val="0"/>
              </a:spcBef>
              <a:buClr>
                <a:srgbClr val="000000"/>
              </a:buClr>
            </a:pPr>
            <a:endParaRPr kumimoji="0" lang="en-US" altLang="ja-JP" sz="2400" dirty="0">
              <a:solidFill>
                <a:srgbClr val="000000"/>
              </a:solidFill>
              <a:latin typeface="+mn-ea"/>
              <a:cs typeface="Segoe UI Semilight" panose="020B0402040204020203" pitchFamily="34" charset="0"/>
            </a:endParaRPr>
          </a:p>
          <a:p>
            <a:pPr lvl="0">
              <a:spcBef>
                <a:spcPts val="0"/>
              </a:spcBef>
              <a:buClr>
                <a:srgbClr val="000000"/>
              </a:buClr>
            </a:pPr>
            <a:r>
              <a:rPr kumimoji="0" lang="en-US" altLang="ja-JP" sz="2400" b="1" dirty="0">
                <a:solidFill>
                  <a:srgbClr val="000000"/>
                </a:solidFill>
                <a:latin typeface="+mn-ea"/>
                <a:cs typeface="Segoe UI Semilight" panose="020B0402040204020203" pitchFamily="34" charset="0"/>
              </a:rPr>
              <a:t>Advanced event filtering</a:t>
            </a:r>
          </a:p>
          <a:p>
            <a:pPr lvl="0">
              <a:spcBef>
                <a:spcPts val="0"/>
              </a:spcBef>
              <a:buClr>
                <a:srgbClr val="000000"/>
              </a:buClr>
            </a:pPr>
            <a:r>
              <a:rPr kumimoji="0" lang="ja-JP" altLang="en-US" sz="2400" dirty="0">
                <a:solidFill>
                  <a:srgbClr val="000000"/>
                </a:solidFill>
                <a:latin typeface="+mn-ea"/>
                <a:cs typeface="Segoe UI Semilight" panose="020B0402040204020203" pitchFamily="34" charset="0"/>
              </a:rPr>
              <a:t>データのペイロードと型付きフィルタリングが利用できるようになります。処理する前にフィルタイベントを実行して、コンピューティングサービスからの処理を取り除き、必要な処理のみを処理できます。</a:t>
            </a:r>
            <a:endParaRPr kumimoji="0" lang="en-US" altLang="ja-JP" sz="2400" dirty="0">
              <a:solidFill>
                <a:srgbClr val="000000"/>
              </a:solidFill>
              <a:latin typeface="+mn-ea"/>
              <a:cs typeface="Segoe UI Semilight" panose="020B0402040204020203" pitchFamily="34" charset="0"/>
            </a:endParaRPr>
          </a:p>
          <a:p>
            <a:endParaRPr kumimoji="1" lang="ja-JP" altLang="en-US" sz="2400" dirty="0">
              <a:latin typeface="+mn-ea"/>
            </a:endParaRPr>
          </a:p>
        </p:txBody>
      </p:sp>
      <p:sp>
        <p:nvSpPr>
          <p:cNvPr id="3" name="タイトル 2">
            <a:extLst>
              <a:ext uri="{FF2B5EF4-FFF2-40B4-BE49-F238E27FC236}">
                <a16:creationId xmlns:a16="http://schemas.microsoft.com/office/drawing/2014/main" id="{E7E8DA81-E9AB-4446-B1F7-26A0B4DACCD9}"/>
              </a:ext>
            </a:extLst>
          </p:cNvPr>
          <p:cNvSpPr>
            <a:spLocks noGrp="1"/>
          </p:cNvSpPr>
          <p:nvPr>
            <p:ph type="title"/>
          </p:nvPr>
        </p:nvSpPr>
        <p:spPr/>
        <p:txBody>
          <a:bodyPr/>
          <a:lstStyle/>
          <a:p>
            <a:r>
              <a:rPr kumimoji="1" lang="en-US" altLang="ja-JP" dirty="0"/>
              <a:t>Event Grid </a:t>
            </a:r>
            <a:r>
              <a:rPr kumimoji="1" lang="ja-JP" altLang="en-US" dirty="0"/>
              <a:t>アップデート</a:t>
            </a:r>
          </a:p>
        </p:txBody>
      </p:sp>
      <p:sp>
        <p:nvSpPr>
          <p:cNvPr id="4" name="TextBox 8">
            <a:extLst>
              <a:ext uri="{FF2B5EF4-FFF2-40B4-BE49-F238E27FC236}">
                <a16:creationId xmlns:a16="http://schemas.microsoft.com/office/drawing/2014/main" id="{757A01B2-A598-45F7-9F02-54551EB8FA9F}"/>
              </a:ext>
            </a:extLst>
          </p:cNvPr>
          <p:cNvSpPr txBox="1"/>
          <p:nvPr/>
        </p:nvSpPr>
        <p:spPr>
          <a:xfrm rot="968275">
            <a:off x="5865218" y="410437"/>
            <a:ext cx="8758383" cy="492443"/>
          </a:xfrm>
          <a:prstGeom prst="rect">
            <a:avLst/>
          </a:prstGeom>
          <a:solidFill>
            <a:srgbClr val="FFB900"/>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Preview</a:t>
            </a:r>
          </a:p>
        </p:txBody>
      </p:sp>
      <p:grpSp>
        <p:nvGrpSpPr>
          <p:cNvPr id="66" name="グループ化 65">
            <a:extLst>
              <a:ext uri="{FF2B5EF4-FFF2-40B4-BE49-F238E27FC236}">
                <a16:creationId xmlns:a16="http://schemas.microsoft.com/office/drawing/2014/main" id="{C3EFDAAE-26AF-424D-897E-E9A769A46376}"/>
              </a:ext>
            </a:extLst>
          </p:cNvPr>
          <p:cNvGrpSpPr>
            <a:grpSpLocks noChangeAspect="1"/>
          </p:cNvGrpSpPr>
          <p:nvPr/>
        </p:nvGrpSpPr>
        <p:grpSpPr>
          <a:xfrm>
            <a:off x="5498157" y="1625054"/>
            <a:ext cx="6826705" cy="4387578"/>
            <a:chOff x="4778077" y="1247356"/>
            <a:chExt cx="7585228" cy="4875087"/>
          </a:xfrm>
        </p:grpSpPr>
        <p:sp>
          <p:nvSpPr>
            <p:cNvPr id="5" name="Rectangle 56">
              <a:extLst>
                <a:ext uri="{FF2B5EF4-FFF2-40B4-BE49-F238E27FC236}">
                  <a16:creationId xmlns:a16="http://schemas.microsoft.com/office/drawing/2014/main" id="{19938481-B5A3-4E2E-B95E-F8A496E0C1B4}"/>
                </a:ext>
              </a:extLst>
            </p:cNvPr>
            <p:cNvSpPr/>
            <p:nvPr/>
          </p:nvSpPr>
          <p:spPr bwMode="auto">
            <a:xfrm>
              <a:off x="4778077" y="3305425"/>
              <a:ext cx="1908228" cy="7743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latin typeface="+mn-ea"/>
                  <a:cs typeface="Segoe UI" pitchFamily="34" charset="0"/>
                </a:rPr>
                <a:t>Publisher</a:t>
              </a:r>
            </a:p>
          </p:txBody>
        </p:sp>
        <p:grpSp>
          <p:nvGrpSpPr>
            <p:cNvPr id="6" name="Group 58">
              <a:extLst>
                <a:ext uri="{FF2B5EF4-FFF2-40B4-BE49-F238E27FC236}">
                  <a16:creationId xmlns:a16="http://schemas.microsoft.com/office/drawing/2014/main" id="{59757142-F14F-48CC-B253-0286BCE77B26}"/>
                </a:ext>
              </a:extLst>
            </p:cNvPr>
            <p:cNvGrpSpPr/>
            <p:nvPr/>
          </p:nvGrpSpPr>
          <p:grpSpPr>
            <a:xfrm>
              <a:off x="6979647" y="1247356"/>
              <a:ext cx="5383658" cy="4875087"/>
              <a:chOff x="4027470" y="2075379"/>
              <a:chExt cx="5383658" cy="4875087"/>
            </a:xfrm>
          </p:grpSpPr>
          <p:grpSp>
            <p:nvGrpSpPr>
              <p:cNvPr id="12" name="Group 3">
                <a:extLst>
                  <a:ext uri="{FF2B5EF4-FFF2-40B4-BE49-F238E27FC236}">
                    <a16:creationId xmlns:a16="http://schemas.microsoft.com/office/drawing/2014/main" id="{86A81F98-EB2A-4F28-824A-6F901FBA6F69}"/>
                  </a:ext>
                </a:extLst>
              </p:cNvPr>
              <p:cNvGrpSpPr/>
              <p:nvPr/>
            </p:nvGrpSpPr>
            <p:grpSpPr>
              <a:xfrm>
                <a:off x="7155949" y="3314877"/>
                <a:ext cx="1940430" cy="1121291"/>
                <a:chOff x="3285163" y="3687740"/>
                <a:chExt cx="4737085" cy="2049995"/>
              </a:xfrm>
            </p:grpSpPr>
            <p:grpSp>
              <p:nvGrpSpPr>
                <p:cNvPr id="57" name="Group 4">
                  <a:extLst>
                    <a:ext uri="{FF2B5EF4-FFF2-40B4-BE49-F238E27FC236}">
                      <a16:creationId xmlns:a16="http://schemas.microsoft.com/office/drawing/2014/main" id="{D1FD3AD5-9265-4C39-B4C5-95CA298E7DB3}"/>
                    </a:ext>
                  </a:extLst>
                </p:cNvPr>
                <p:cNvGrpSpPr/>
                <p:nvPr/>
              </p:nvGrpSpPr>
              <p:grpSpPr>
                <a:xfrm>
                  <a:off x="6355162" y="3687740"/>
                  <a:ext cx="1667086" cy="853414"/>
                  <a:chOff x="6314326" y="2465077"/>
                  <a:chExt cx="1667086" cy="853414"/>
                </a:xfrm>
              </p:grpSpPr>
              <p:sp>
                <p:nvSpPr>
                  <p:cNvPr id="64" name="Cylinder 11">
                    <a:extLst>
                      <a:ext uri="{FF2B5EF4-FFF2-40B4-BE49-F238E27FC236}">
                        <a16:creationId xmlns:a16="http://schemas.microsoft.com/office/drawing/2014/main" id="{D65E3C38-E9C5-4195-A3FB-C9C86F10C383}"/>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65" name="TextBox 12">
                    <a:extLst>
                      <a:ext uri="{FF2B5EF4-FFF2-40B4-BE49-F238E27FC236}">
                        <a16:creationId xmlns:a16="http://schemas.microsoft.com/office/drawing/2014/main" id="{A7FEE413-6B81-4CBD-B012-D1080F14A215}"/>
                      </a:ext>
                    </a:extLst>
                  </p:cNvPr>
                  <p:cNvSpPr txBox="1"/>
                  <p:nvPr/>
                </p:nvSpPr>
                <p:spPr>
                  <a:xfrm>
                    <a:off x="6314326" y="2465077"/>
                    <a:ext cx="1667086"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sub1</a:t>
                    </a:r>
                  </a:p>
                </p:txBody>
              </p:sp>
            </p:grpSp>
            <p:grpSp>
              <p:nvGrpSpPr>
                <p:cNvPr id="58" name="Group 5">
                  <a:extLst>
                    <a:ext uri="{FF2B5EF4-FFF2-40B4-BE49-F238E27FC236}">
                      <a16:creationId xmlns:a16="http://schemas.microsoft.com/office/drawing/2014/main" id="{54B28720-A2B3-4F25-9B39-A6CFD368A79F}"/>
                    </a:ext>
                  </a:extLst>
                </p:cNvPr>
                <p:cNvGrpSpPr/>
                <p:nvPr/>
              </p:nvGrpSpPr>
              <p:grpSpPr>
                <a:xfrm>
                  <a:off x="6330519" y="4884321"/>
                  <a:ext cx="1667084" cy="853414"/>
                  <a:chOff x="6289683" y="2493861"/>
                  <a:chExt cx="1667084" cy="853414"/>
                </a:xfrm>
              </p:grpSpPr>
              <p:sp>
                <p:nvSpPr>
                  <p:cNvPr id="62" name="Cylinder 9">
                    <a:extLst>
                      <a:ext uri="{FF2B5EF4-FFF2-40B4-BE49-F238E27FC236}">
                        <a16:creationId xmlns:a16="http://schemas.microsoft.com/office/drawing/2014/main" id="{2FDE3357-FCDE-4F9C-A94B-626F39A4DBDF}"/>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63" name="TextBox 10">
                    <a:extLst>
                      <a:ext uri="{FF2B5EF4-FFF2-40B4-BE49-F238E27FC236}">
                        <a16:creationId xmlns:a16="http://schemas.microsoft.com/office/drawing/2014/main" id="{D767887F-01A2-4931-9159-184CA9FE6799}"/>
                      </a:ext>
                    </a:extLst>
                  </p:cNvPr>
                  <p:cNvSpPr txBox="1"/>
                  <p:nvPr/>
                </p:nvSpPr>
                <p:spPr>
                  <a:xfrm>
                    <a:off x="6289683" y="2493861"/>
                    <a:ext cx="1667084"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sub2</a:t>
                    </a:r>
                  </a:p>
                </p:txBody>
              </p:sp>
            </p:grpSp>
            <p:grpSp>
              <p:nvGrpSpPr>
                <p:cNvPr id="59" name="Group 6">
                  <a:extLst>
                    <a:ext uri="{FF2B5EF4-FFF2-40B4-BE49-F238E27FC236}">
                      <a16:creationId xmlns:a16="http://schemas.microsoft.com/office/drawing/2014/main" id="{9FDB196B-8DAC-4E21-B7B3-FFDBCB242460}"/>
                    </a:ext>
                  </a:extLst>
                </p:cNvPr>
                <p:cNvGrpSpPr/>
                <p:nvPr/>
              </p:nvGrpSpPr>
              <p:grpSpPr>
                <a:xfrm>
                  <a:off x="3285163" y="4223539"/>
                  <a:ext cx="2498697" cy="853414"/>
                  <a:chOff x="2643028" y="4172168"/>
                  <a:chExt cx="2498697" cy="853414"/>
                </a:xfrm>
              </p:grpSpPr>
              <p:sp>
                <p:nvSpPr>
                  <p:cNvPr id="60" name="Cylinder 7">
                    <a:extLst>
                      <a:ext uri="{FF2B5EF4-FFF2-40B4-BE49-F238E27FC236}">
                        <a16:creationId xmlns:a16="http://schemas.microsoft.com/office/drawing/2014/main" id="{864E91C9-2B5F-45EA-AF38-32070A27A9D5}"/>
                      </a:ext>
                    </a:extLst>
                  </p:cNvPr>
                  <p:cNvSpPr/>
                  <p:nvPr/>
                </p:nvSpPr>
                <p:spPr bwMode="auto">
                  <a:xfrm rot="5400000">
                    <a:off x="3417886" y="3397310"/>
                    <a:ext cx="851867" cy="240158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61" name="TextBox 8">
                    <a:extLst>
                      <a:ext uri="{FF2B5EF4-FFF2-40B4-BE49-F238E27FC236}">
                        <a16:creationId xmlns:a16="http://schemas.microsoft.com/office/drawing/2014/main" id="{A4C0CCD1-BF87-461C-8ED0-2C685E1EFA58}"/>
                      </a:ext>
                    </a:extLst>
                  </p:cNvPr>
                  <p:cNvSpPr txBox="1"/>
                  <p:nvPr/>
                </p:nvSpPr>
                <p:spPr>
                  <a:xfrm>
                    <a:off x="2740138" y="4172168"/>
                    <a:ext cx="2401587" cy="853414"/>
                  </a:xfrm>
                  <a:prstGeom prst="rect">
                    <a:avLst/>
                  </a:prstGeom>
                  <a:noFill/>
                </p:spPr>
                <p:txBody>
                  <a:bodyPr wrap="squar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mytopic2</a:t>
                    </a:r>
                    <a:endParaRPr lang="en-US" sz="1050" dirty="0">
                      <a:solidFill>
                        <a:schemeClr val="bg1"/>
                      </a:solidFill>
                      <a:latin typeface="+mn-ea"/>
                    </a:endParaRPr>
                  </a:p>
                </p:txBody>
              </p:sp>
            </p:grpSp>
          </p:grpSp>
          <p:grpSp>
            <p:nvGrpSpPr>
              <p:cNvPr id="13" name="Group 13">
                <a:extLst>
                  <a:ext uri="{FF2B5EF4-FFF2-40B4-BE49-F238E27FC236}">
                    <a16:creationId xmlns:a16="http://schemas.microsoft.com/office/drawing/2014/main" id="{BBF9C442-BB69-4FEB-BF6A-0E47B7C6CDB6}"/>
                  </a:ext>
                </a:extLst>
              </p:cNvPr>
              <p:cNvGrpSpPr/>
              <p:nvPr/>
            </p:nvGrpSpPr>
            <p:grpSpPr>
              <a:xfrm>
                <a:off x="7155949" y="4520387"/>
                <a:ext cx="1940430" cy="1121291"/>
                <a:chOff x="3285163" y="3687740"/>
                <a:chExt cx="4737085" cy="2049995"/>
              </a:xfrm>
            </p:grpSpPr>
            <p:grpSp>
              <p:nvGrpSpPr>
                <p:cNvPr id="48" name="Group 14">
                  <a:extLst>
                    <a:ext uri="{FF2B5EF4-FFF2-40B4-BE49-F238E27FC236}">
                      <a16:creationId xmlns:a16="http://schemas.microsoft.com/office/drawing/2014/main" id="{68A345B6-807C-40C9-9B70-EF29B9280F4F}"/>
                    </a:ext>
                  </a:extLst>
                </p:cNvPr>
                <p:cNvGrpSpPr/>
                <p:nvPr/>
              </p:nvGrpSpPr>
              <p:grpSpPr>
                <a:xfrm>
                  <a:off x="6355162" y="3687740"/>
                  <a:ext cx="1667086" cy="853414"/>
                  <a:chOff x="6314326" y="2465077"/>
                  <a:chExt cx="1667086" cy="853414"/>
                </a:xfrm>
              </p:grpSpPr>
              <p:sp>
                <p:nvSpPr>
                  <p:cNvPr id="55" name="Cylinder 21">
                    <a:extLst>
                      <a:ext uri="{FF2B5EF4-FFF2-40B4-BE49-F238E27FC236}">
                        <a16:creationId xmlns:a16="http://schemas.microsoft.com/office/drawing/2014/main" id="{6869C7B7-E0CB-4930-93B0-A677893355AF}"/>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56" name="TextBox 22">
                    <a:extLst>
                      <a:ext uri="{FF2B5EF4-FFF2-40B4-BE49-F238E27FC236}">
                        <a16:creationId xmlns:a16="http://schemas.microsoft.com/office/drawing/2014/main" id="{386AA3BF-DB0F-471B-9F08-0D1CE2AB42C5}"/>
                      </a:ext>
                    </a:extLst>
                  </p:cNvPr>
                  <p:cNvSpPr txBox="1"/>
                  <p:nvPr/>
                </p:nvSpPr>
                <p:spPr>
                  <a:xfrm>
                    <a:off x="6314326" y="2465077"/>
                    <a:ext cx="1667086"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sub1</a:t>
                    </a:r>
                  </a:p>
                </p:txBody>
              </p:sp>
            </p:grpSp>
            <p:grpSp>
              <p:nvGrpSpPr>
                <p:cNvPr id="49" name="Group 15">
                  <a:extLst>
                    <a:ext uri="{FF2B5EF4-FFF2-40B4-BE49-F238E27FC236}">
                      <a16:creationId xmlns:a16="http://schemas.microsoft.com/office/drawing/2014/main" id="{04956F3E-2805-4529-9231-F79FE5FFF6CB}"/>
                    </a:ext>
                  </a:extLst>
                </p:cNvPr>
                <p:cNvGrpSpPr/>
                <p:nvPr/>
              </p:nvGrpSpPr>
              <p:grpSpPr>
                <a:xfrm>
                  <a:off x="6330519" y="4884321"/>
                  <a:ext cx="1667084" cy="853414"/>
                  <a:chOff x="6289683" y="2493861"/>
                  <a:chExt cx="1667084" cy="853414"/>
                </a:xfrm>
              </p:grpSpPr>
              <p:sp>
                <p:nvSpPr>
                  <p:cNvPr id="53" name="Cylinder 19">
                    <a:extLst>
                      <a:ext uri="{FF2B5EF4-FFF2-40B4-BE49-F238E27FC236}">
                        <a16:creationId xmlns:a16="http://schemas.microsoft.com/office/drawing/2014/main" id="{D1CEB7F3-4B95-47D9-B0EE-4C1B044909E6}"/>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54" name="TextBox 20">
                    <a:extLst>
                      <a:ext uri="{FF2B5EF4-FFF2-40B4-BE49-F238E27FC236}">
                        <a16:creationId xmlns:a16="http://schemas.microsoft.com/office/drawing/2014/main" id="{F481F430-08B0-4876-890D-76A5B26DC2D5}"/>
                      </a:ext>
                    </a:extLst>
                  </p:cNvPr>
                  <p:cNvSpPr txBox="1"/>
                  <p:nvPr/>
                </p:nvSpPr>
                <p:spPr>
                  <a:xfrm>
                    <a:off x="6289683" y="2493861"/>
                    <a:ext cx="1667084"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sub2</a:t>
                    </a:r>
                  </a:p>
                </p:txBody>
              </p:sp>
            </p:grpSp>
            <p:grpSp>
              <p:nvGrpSpPr>
                <p:cNvPr id="50" name="Group 16">
                  <a:extLst>
                    <a:ext uri="{FF2B5EF4-FFF2-40B4-BE49-F238E27FC236}">
                      <a16:creationId xmlns:a16="http://schemas.microsoft.com/office/drawing/2014/main" id="{937BE34F-715B-48DB-A153-82A802DDBB88}"/>
                    </a:ext>
                  </a:extLst>
                </p:cNvPr>
                <p:cNvGrpSpPr/>
                <p:nvPr/>
              </p:nvGrpSpPr>
              <p:grpSpPr>
                <a:xfrm>
                  <a:off x="3285163" y="4223539"/>
                  <a:ext cx="2498697" cy="853414"/>
                  <a:chOff x="2643028" y="4172168"/>
                  <a:chExt cx="2498697" cy="853414"/>
                </a:xfrm>
              </p:grpSpPr>
              <p:sp>
                <p:nvSpPr>
                  <p:cNvPr id="51" name="Cylinder 17">
                    <a:extLst>
                      <a:ext uri="{FF2B5EF4-FFF2-40B4-BE49-F238E27FC236}">
                        <a16:creationId xmlns:a16="http://schemas.microsoft.com/office/drawing/2014/main" id="{CFB48260-4D87-422D-89DD-1FD8C79F9245}"/>
                      </a:ext>
                    </a:extLst>
                  </p:cNvPr>
                  <p:cNvSpPr/>
                  <p:nvPr/>
                </p:nvSpPr>
                <p:spPr bwMode="auto">
                  <a:xfrm rot="5400000">
                    <a:off x="3417886" y="3397310"/>
                    <a:ext cx="851867" cy="240158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52" name="TextBox 18">
                    <a:extLst>
                      <a:ext uri="{FF2B5EF4-FFF2-40B4-BE49-F238E27FC236}">
                        <a16:creationId xmlns:a16="http://schemas.microsoft.com/office/drawing/2014/main" id="{9B786A7F-1AFF-4505-99C0-6DFDC0372CA9}"/>
                      </a:ext>
                    </a:extLst>
                  </p:cNvPr>
                  <p:cNvSpPr txBox="1"/>
                  <p:nvPr/>
                </p:nvSpPr>
                <p:spPr>
                  <a:xfrm>
                    <a:off x="2740138" y="4172168"/>
                    <a:ext cx="2401587" cy="853414"/>
                  </a:xfrm>
                  <a:prstGeom prst="rect">
                    <a:avLst/>
                  </a:prstGeom>
                  <a:noFill/>
                </p:spPr>
                <p:txBody>
                  <a:bodyPr wrap="squar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mytopic3</a:t>
                    </a:r>
                    <a:endParaRPr lang="en-US" sz="1050" dirty="0">
                      <a:solidFill>
                        <a:schemeClr val="bg1"/>
                      </a:solidFill>
                      <a:latin typeface="+mn-ea"/>
                    </a:endParaRPr>
                  </a:p>
                </p:txBody>
              </p:sp>
            </p:grpSp>
          </p:grpSp>
          <p:grpSp>
            <p:nvGrpSpPr>
              <p:cNvPr id="14" name="Group 23">
                <a:extLst>
                  <a:ext uri="{FF2B5EF4-FFF2-40B4-BE49-F238E27FC236}">
                    <a16:creationId xmlns:a16="http://schemas.microsoft.com/office/drawing/2014/main" id="{AB9A1B2B-14A0-4CA6-B45D-BE25A0CFD93A}"/>
                  </a:ext>
                </a:extLst>
              </p:cNvPr>
              <p:cNvGrpSpPr/>
              <p:nvPr/>
            </p:nvGrpSpPr>
            <p:grpSpPr>
              <a:xfrm>
                <a:off x="7155949" y="5767687"/>
                <a:ext cx="1940430" cy="1121291"/>
                <a:chOff x="3285163" y="3687740"/>
                <a:chExt cx="4737085" cy="2049995"/>
              </a:xfrm>
            </p:grpSpPr>
            <p:grpSp>
              <p:nvGrpSpPr>
                <p:cNvPr id="39" name="Group 24">
                  <a:extLst>
                    <a:ext uri="{FF2B5EF4-FFF2-40B4-BE49-F238E27FC236}">
                      <a16:creationId xmlns:a16="http://schemas.microsoft.com/office/drawing/2014/main" id="{91059D76-CF50-4E57-BD08-60392E217E4C}"/>
                    </a:ext>
                  </a:extLst>
                </p:cNvPr>
                <p:cNvGrpSpPr/>
                <p:nvPr/>
              </p:nvGrpSpPr>
              <p:grpSpPr>
                <a:xfrm>
                  <a:off x="6355162" y="3687740"/>
                  <a:ext cx="1667086" cy="853414"/>
                  <a:chOff x="6314326" y="2465077"/>
                  <a:chExt cx="1667086" cy="853414"/>
                </a:xfrm>
              </p:grpSpPr>
              <p:sp>
                <p:nvSpPr>
                  <p:cNvPr id="46" name="Cylinder 31">
                    <a:extLst>
                      <a:ext uri="{FF2B5EF4-FFF2-40B4-BE49-F238E27FC236}">
                        <a16:creationId xmlns:a16="http://schemas.microsoft.com/office/drawing/2014/main" id="{F7CD1215-D253-4F93-9028-A7E8AA39E1AE}"/>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47" name="TextBox 32">
                    <a:extLst>
                      <a:ext uri="{FF2B5EF4-FFF2-40B4-BE49-F238E27FC236}">
                        <a16:creationId xmlns:a16="http://schemas.microsoft.com/office/drawing/2014/main" id="{B8AAB0C1-C61C-4C5A-BC6A-392B4DD467BB}"/>
                      </a:ext>
                    </a:extLst>
                  </p:cNvPr>
                  <p:cNvSpPr txBox="1"/>
                  <p:nvPr/>
                </p:nvSpPr>
                <p:spPr>
                  <a:xfrm>
                    <a:off x="6314326" y="2465077"/>
                    <a:ext cx="1667086"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sub1</a:t>
                    </a:r>
                  </a:p>
                </p:txBody>
              </p:sp>
            </p:grpSp>
            <p:grpSp>
              <p:nvGrpSpPr>
                <p:cNvPr id="40" name="Group 25">
                  <a:extLst>
                    <a:ext uri="{FF2B5EF4-FFF2-40B4-BE49-F238E27FC236}">
                      <a16:creationId xmlns:a16="http://schemas.microsoft.com/office/drawing/2014/main" id="{33EE20F0-E4F1-4AC8-AFEE-77DCD5294704}"/>
                    </a:ext>
                  </a:extLst>
                </p:cNvPr>
                <p:cNvGrpSpPr/>
                <p:nvPr/>
              </p:nvGrpSpPr>
              <p:grpSpPr>
                <a:xfrm>
                  <a:off x="6330519" y="4884321"/>
                  <a:ext cx="1667084" cy="853414"/>
                  <a:chOff x="6289683" y="2493861"/>
                  <a:chExt cx="1667084" cy="853414"/>
                </a:xfrm>
              </p:grpSpPr>
              <p:sp>
                <p:nvSpPr>
                  <p:cNvPr id="44" name="Cylinder 29">
                    <a:extLst>
                      <a:ext uri="{FF2B5EF4-FFF2-40B4-BE49-F238E27FC236}">
                        <a16:creationId xmlns:a16="http://schemas.microsoft.com/office/drawing/2014/main" id="{694B5C19-08BB-4654-9477-A53C8A92D401}"/>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45" name="TextBox 30">
                    <a:extLst>
                      <a:ext uri="{FF2B5EF4-FFF2-40B4-BE49-F238E27FC236}">
                        <a16:creationId xmlns:a16="http://schemas.microsoft.com/office/drawing/2014/main" id="{44ED737E-8D3D-4BDD-B74C-9901D24DE95C}"/>
                      </a:ext>
                    </a:extLst>
                  </p:cNvPr>
                  <p:cNvSpPr txBox="1"/>
                  <p:nvPr/>
                </p:nvSpPr>
                <p:spPr>
                  <a:xfrm>
                    <a:off x="6289683" y="2493861"/>
                    <a:ext cx="1667084"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sub2</a:t>
                    </a:r>
                  </a:p>
                </p:txBody>
              </p:sp>
            </p:grpSp>
            <p:grpSp>
              <p:nvGrpSpPr>
                <p:cNvPr id="41" name="Group 26">
                  <a:extLst>
                    <a:ext uri="{FF2B5EF4-FFF2-40B4-BE49-F238E27FC236}">
                      <a16:creationId xmlns:a16="http://schemas.microsoft.com/office/drawing/2014/main" id="{A425C01D-FFE5-4E3B-BD51-B3E18C333B92}"/>
                    </a:ext>
                  </a:extLst>
                </p:cNvPr>
                <p:cNvGrpSpPr/>
                <p:nvPr/>
              </p:nvGrpSpPr>
              <p:grpSpPr>
                <a:xfrm>
                  <a:off x="3285163" y="4223539"/>
                  <a:ext cx="2498697" cy="853414"/>
                  <a:chOff x="2643028" y="4172168"/>
                  <a:chExt cx="2498697" cy="853414"/>
                </a:xfrm>
              </p:grpSpPr>
              <p:sp>
                <p:nvSpPr>
                  <p:cNvPr id="42" name="Cylinder 27">
                    <a:extLst>
                      <a:ext uri="{FF2B5EF4-FFF2-40B4-BE49-F238E27FC236}">
                        <a16:creationId xmlns:a16="http://schemas.microsoft.com/office/drawing/2014/main" id="{43A540A7-85EA-4335-801C-3C3A99F6780D}"/>
                      </a:ext>
                    </a:extLst>
                  </p:cNvPr>
                  <p:cNvSpPr/>
                  <p:nvPr/>
                </p:nvSpPr>
                <p:spPr bwMode="auto">
                  <a:xfrm rot="5400000">
                    <a:off x="3417886" y="3397310"/>
                    <a:ext cx="851867" cy="240158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43" name="TextBox 28">
                    <a:extLst>
                      <a:ext uri="{FF2B5EF4-FFF2-40B4-BE49-F238E27FC236}">
                        <a16:creationId xmlns:a16="http://schemas.microsoft.com/office/drawing/2014/main" id="{FB4D3B07-DF68-42CB-9AF8-70A84B11DD41}"/>
                      </a:ext>
                    </a:extLst>
                  </p:cNvPr>
                  <p:cNvSpPr txBox="1"/>
                  <p:nvPr/>
                </p:nvSpPr>
                <p:spPr>
                  <a:xfrm>
                    <a:off x="2740138" y="4172168"/>
                    <a:ext cx="2401587" cy="853414"/>
                  </a:xfrm>
                  <a:prstGeom prst="rect">
                    <a:avLst/>
                  </a:prstGeom>
                  <a:noFill/>
                </p:spPr>
                <p:txBody>
                  <a:bodyPr wrap="squar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mytopic4</a:t>
                    </a:r>
                    <a:endParaRPr lang="en-US" sz="1050" dirty="0">
                      <a:solidFill>
                        <a:schemeClr val="bg1"/>
                      </a:solidFill>
                      <a:latin typeface="+mn-ea"/>
                    </a:endParaRPr>
                  </a:p>
                </p:txBody>
              </p:sp>
            </p:grpSp>
          </p:grpSp>
          <p:grpSp>
            <p:nvGrpSpPr>
              <p:cNvPr id="15" name="Group 33">
                <a:extLst>
                  <a:ext uri="{FF2B5EF4-FFF2-40B4-BE49-F238E27FC236}">
                    <a16:creationId xmlns:a16="http://schemas.microsoft.com/office/drawing/2014/main" id="{49730694-E835-43D9-9DAD-D27B9215F989}"/>
                  </a:ext>
                </a:extLst>
              </p:cNvPr>
              <p:cNvGrpSpPr/>
              <p:nvPr/>
            </p:nvGrpSpPr>
            <p:grpSpPr>
              <a:xfrm>
                <a:off x="7155949" y="2135707"/>
                <a:ext cx="1940430" cy="1121291"/>
                <a:chOff x="3285163" y="3687740"/>
                <a:chExt cx="4737085" cy="2049995"/>
              </a:xfrm>
            </p:grpSpPr>
            <p:grpSp>
              <p:nvGrpSpPr>
                <p:cNvPr id="30" name="Group 34">
                  <a:extLst>
                    <a:ext uri="{FF2B5EF4-FFF2-40B4-BE49-F238E27FC236}">
                      <a16:creationId xmlns:a16="http://schemas.microsoft.com/office/drawing/2014/main" id="{5A3FB0B8-C24C-4A73-8C2B-87F9CC055C2A}"/>
                    </a:ext>
                  </a:extLst>
                </p:cNvPr>
                <p:cNvGrpSpPr/>
                <p:nvPr/>
              </p:nvGrpSpPr>
              <p:grpSpPr>
                <a:xfrm>
                  <a:off x="6355162" y="3687740"/>
                  <a:ext cx="1667086" cy="853414"/>
                  <a:chOff x="6314326" y="2465077"/>
                  <a:chExt cx="1667086" cy="853414"/>
                </a:xfrm>
              </p:grpSpPr>
              <p:sp>
                <p:nvSpPr>
                  <p:cNvPr id="37" name="Cylinder 41">
                    <a:extLst>
                      <a:ext uri="{FF2B5EF4-FFF2-40B4-BE49-F238E27FC236}">
                        <a16:creationId xmlns:a16="http://schemas.microsoft.com/office/drawing/2014/main" id="{8679D7AE-19B1-45CF-8AFE-F7BC04D7DC90}"/>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38" name="TextBox 42">
                    <a:extLst>
                      <a:ext uri="{FF2B5EF4-FFF2-40B4-BE49-F238E27FC236}">
                        <a16:creationId xmlns:a16="http://schemas.microsoft.com/office/drawing/2014/main" id="{294A5D51-B7BD-4383-9B75-0E40B1873FFC}"/>
                      </a:ext>
                    </a:extLst>
                  </p:cNvPr>
                  <p:cNvSpPr txBox="1"/>
                  <p:nvPr/>
                </p:nvSpPr>
                <p:spPr>
                  <a:xfrm>
                    <a:off x="6314326" y="2465077"/>
                    <a:ext cx="1667086"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sub1</a:t>
                    </a:r>
                  </a:p>
                </p:txBody>
              </p:sp>
            </p:grpSp>
            <p:grpSp>
              <p:nvGrpSpPr>
                <p:cNvPr id="31" name="Group 35">
                  <a:extLst>
                    <a:ext uri="{FF2B5EF4-FFF2-40B4-BE49-F238E27FC236}">
                      <a16:creationId xmlns:a16="http://schemas.microsoft.com/office/drawing/2014/main" id="{DABC0D82-684E-4FAD-ACF9-5047A8D8B014}"/>
                    </a:ext>
                  </a:extLst>
                </p:cNvPr>
                <p:cNvGrpSpPr/>
                <p:nvPr/>
              </p:nvGrpSpPr>
              <p:grpSpPr>
                <a:xfrm>
                  <a:off x="6330519" y="4884321"/>
                  <a:ext cx="1667084" cy="853414"/>
                  <a:chOff x="6289683" y="2493861"/>
                  <a:chExt cx="1667084" cy="853414"/>
                </a:xfrm>
              </p:grpSpPr>
              <p:sp>
                <p:nvSpPr>
                  <p:cNvPr id="35" name="Cylinder 39">
                    <a:extLst>
                      <a:ext uri="{FF2B5EF4-FFF2-40B4-BE49-F238E27FC236}">
                        <a16:creationId xmlns:a16="http://schemas.microsoft.com/office/drawing/2014/main" id="{3078F922-C331-478F-91A3-91E08BE21F56}"/>
                      </a:ext>
                    </a:extLst>
                  </p:cNvPr>
                  <p:cNvSpPr/>
                  <p:nvPr/>
                </p:nvSpPr>
                <p:spPr bwMode="auto">
                  <a:xfrm rot="5400000">
                    <a:off x="6738135" y="2104490"/>
                    <a:ext cx="647272" cy="1494890"/>
                  </a:xfrm>
                  <a:prstGeom prst="can">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36" name="TextBox 40">
                    <a:extLst>
                      <a:ext uri="{FF2B5EF4-FFF2-40B4-BE49-F238E27FC236}">
                        <a16:creationId xmlns:a16="http://schemas.microsoft.com/office/drawing/2014/main" id="{53D825BB-17F0-40CE-86E6-C645ED410016}"/>
                      </a:ext>
                    </a:extLst>
                  </p:cNvPr>
                  <p:cNvSpPr txBox="1"/>
                  <p:nvPr/>
                </p:nvSpPr>
                <p:spPr>
                  <a:xfrm>
                    <a:off x="6289683" y="2493861"/>
                    <a:ext cx="1667084" cy="853414"/>
                  </a:xfrm>
                  <a:prstGeom prst="rect">
                    <a:avLst/>
                  </a:prstGeom>
                  <a:noFill/>
                </p:spPr>
                <p:txBody>
                  <a:bodyPr wrap="non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sub2</a:t>
                    </a:r>
                  </a:p>
                </p:txBody>
              </p:sp>
            </p:grpSp>
            <p:grpSp>
              <p:nvGrpSpPr>
                <p:cNvPr id="32" name="Group 36">
                  <a:extLst>
                    <a:ext uri="{FF2B5EF4-FFF2-40B4-BE49-F238E27FC236}">
                      <a16:creationId xmlns:a16="http://schemas.microsoft.com/office/drawing/2014/main" id="{EB3916B7-478B-4DD4-B1F3-4879B9CC397A}"/>
                    </a:ext>
                  </a:extLst>
                </p:cNvPr>
                <p:cNvGrpSpPr/>
                <p:nvPr/>
              </p:nvGrpSpPr>
              <p:grpSpPr>
                <a:xfrm>
                  <a:off x="3285163" y="4223539"/>
                  <a:ext cx="2498697" cy="853414"/>
                  <a:chOff x="2643028" y="4172168"/>
                  <a:chExt cx="2498697" cy="853414"/>
                </a:xfrm>
              </p:grpSpPr>
              <p:sp>
                <p:nvSpPr>
                  <p:cNvPr id="33" name="Cylinder 37">
                    <a:extLst>
                      <a:ext uri="{FF2B5EF4-FFF2-40B4-BE49-F238E27FC236}">
                        <a16:creationId xmlns:a16="http://schemas.microsoft.com/office/drawing/2014/main" id="{C00AB7F7-C630-4738-8B10-7D72F1ABBA8A}"/>
                      </a:ext>
                    </a:extLst>
                  </p:cNvPr>
                  <p:cNvSpPr/>
                  <p:nvPr/>
                </p:nvSpPr>
                <p:spPr bwMode="auto">
                  <a:xfrm rot="5400000">
                    <a:off x="3417886" y="3397310"/>
                    <a:ext cx="851867" cy="240158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050" dirty="0" err="1">
                      <a:gradFill>
                        <a:gsLst>
                          <a:gs pos="0">
                            <a:srgbClr val="FFFFFF"/>
                          </a:gs>
                          <a:gs pos="100000">
                            <a:srgbClr val="FFFFFF"/>
                          </a:gs>
                        </a:gsLst>
                        <a:lin ang="5400000" scaled="0"/>
                      </a:gradFill>
                      <a:latin typeface="+mn-ea"/>
                      <a:cs typeface="Segoe UI" pitchFamily="34" charset="0"/>
                    </a:endParaRPr>
                  </a:p>
                </p:txBody>
              </p:sp>
              <p:sp>
                <p:nvSpPr>
                  <p:cNvPr id="34" name="TextBox 38">
                    <a:extLst>
                      <a:ext uri="{FF2B5EF4-FFF2-40B4-BE49-F238E27FC236}">
                        <a16:creationId xmlns:a16="http://schemas.microsoft.com/office/drawing/2014/main" id="{E41C58DA-8360-4177-9581-E95A8E0AEE81}"/>
                      </a:ext>
                    </a:extLst>
                  </p:cNvPr>
                  <p:cNvSpPr txBox="1"/>
                  <p:nvPr/>
                </p:nvSpPr>
                <p:spPr>
                  <a:xfrm>
                    <a:off x="2740138" y="4172168"/>
                    <a:ext cx="2401587" cy="853414"/>
                  </a:xfrm>
                  <a:prstGeom prst="rect">
                    <a:avLst/>
                  </a:prstGeom>
                  <a:noFill/>
                </p:spPr>
                <p:txBody>
                  <a:bodyPr wrap="square" lIns="182880" tIns="146304" rIns="182880" bIns="146304"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a:lnSpc>
                        <a:spcPct val="90000"/>
                      </a:lnSpc>
                      <a:spcAft>
                        <a:spcPts val="600"/>
                      </a:spcAft>
                    </a:pPr>
                    <a:r>
                      <a:rPr lang="en-US" sz="900" dirty="0">
                        <a:solidFill>
                          <a:schemeClr val="bg1"/>
                        </a:solidFill>
                        <a:latin typeface="+mn-ea"/>
                      </a:rPr>
                      <a:t>mytopic1</a:t>
                    </a:r>
                    <a:endParaRPr lang="en-US" sz="1050" dirty="0">
                      <a:solidFill>
                        <a:schemeClr val="bg1"/>
                      </a:solidFill>
                      <a:latin typeface="+mn-ea"/>
                    </a:endParaRPr>
                  </a:p>
                </p:txBody>
              </p:sp>
            </p:grpSp>
          </p:grpSp>
          <p:sp>
            <p:nvSpPr>
              <p:cNvPr id="16" name="Rectangle 43">
                <a:extLst>
                  <a:ext uri="{FF2B5EF4-FFF2-40B4-BE49-F238E27FC236}">
                    <a16:creationId xmlns:a16="http://schemas.microsoft.com/office/drawing/2014/main" id="{3432EA92-6574-4789-B4F2-DB936620B62F}"/>
                  </a:ext>
                </a:extLst>
              </p:cNvPr>
              <p:cNvSpPr/>
              <p:nvPr/>
            </p:nvSpPr>
            <p:spPr bwMode="auto">
              <a:xfrm>
                <a:off x="4328340" y="4133228"/>
                <a:ext cx="1908228" cy="7743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800" dirty="0" err="1">
                    <a:gradFill>
                      <a:gsLst>
                        <a:gs pos="0">
                          <a:srgbClr val="FFFFFF"/>
                        </a:gs>
                        <a:gs pos="100000">
                          <a:srgbClr val="FFFFFF"/>
                        </a:gs>
                      </a:gsLst>
                      <a:lin ang="5400000" scaled="0"/>
                    </a:gradFill>
                    <a:latin typeface="+mn-ea"/>
                    <a:cs typeface="Segoe UI" pitchFamily="34" charset="0"/>
                  </a:rPr>
                  <a:t>mydomain</a:t>
                </a:r>
                <a:endParaRPr lang="en-US" sz="1800" dirty="0">
                  <a:gradFill>
                    <a:gsLst>
                      <a:gs pos="0">
                        <a:srgbClr val="FFFFFF"/>
                      </a:gs>
                      <a:gs pos="100000">
                        <a:srgbClr val="FFFFFF"/>
                      </a:gs>
                    </a:gsLst>
                    <a:lin ang="5400000" scaled="0"/>
                  </a:gradFill>
                  <a:latin typeface="+mn-ea"/>
                  <a:cs typeface="Segoe UI" pitchFamily="34" charset="0"/>
                </a:endParaRPr>
              </a:p>
            </p:txBody>
          </p:sp>
          <p:cxnSp>
            <p:nvCxnSpPr>
              <p:cNvPr id="17" name="Straight Arrow Connector 44">
                <a:extLst>
                  <a:ext uri="{FF2B5EF4-FFF2-40B4-BE49-F238E27FC236}">
                    <a16:creationId xmlns:a16="http://schemas.microsoft.com/office/drawing/2014/main" id="{32A4E60D-BCE3-4917-BED5-2842ACE4DA3F}"/>
                  </a:ext>
                </a:extLst>
              </p:cNvPr>
              <p:cNvCxnSpPr>
                <a:stCxn id="16" idx="3"/>
                <a:endCxn id="33" idx="3"/>
              </p:cNvCxnSpPr>
              <p:nvPr/>
            </p:nvCxnSpPr>
            <p:spPr>
              <a:xfrm flipV="1">
                <a:off x="6236568" y="2661751"/>
                <a:ext cx="919382" cy="1858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45">
                <a:extLst>
                  <a:ext uri="{FF2B5EF4-FFF2-40B4-BE49-F238E27FC236}">
                    <a16:creationId xmlns:a16="http://schemas.microsoft.com/office/drawing/2014/main" id="{4231881C-7F3E-45A7-85AD-21075EAFFA9E}"/>
                  </a:ext>
                </a:extLst>
              </p:cNvPr>
              <p:cNvCxnSpPr>
                <a:stCxn id="16" idx="3"/>
                <a:endCxn id="60" idx="3"/>
              </p:cNvCxnSpPr>
              <p:nvPr/>
            </p:nvCxnSpPr>
            <p:spPr>
              <a:xfrm flipV="1">
                <a:off x="6236568" y="3840921"/>
                <a:ext cx="919382" cy="6794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6">
                <a:extLst>
                  <a:ext uri="{FF2B5EF4-FFF2-40B4-BE49-F238E27FC236}">
                    <a16:creationId xmlns:a16="http://schemas.microsoft.com/office/drawing/2014/main" id="{CCC392B6-4A0B-4CD9-9038-AF44A8B07EA7}"/>
                  </a:ext>
                </a:extLst>
              </p:cNvPr>
              <p:cNvCxnSpPr>
                <a:stCxn id="16" idx="3"/>
                <a:endCxn id="52" idx="1"/>
              </p:cNvCxnSpPr>
              <p:nvPr/>
            </p:nvCxnSpPr>
            <p:spPr>
              <a:xfrm>
                <a:off x="6236568" y="4520388"/>
                <a:ext cx="959160" cy="5264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47">
                <a:extLst>
                  <a:ext uri="{FF2B5EF4-FFF2-40B4-BE49-F238E27FC236}">
                    <a16:creationId xmlns:a16="http://schemas.microsoft.com/office/drawing/2014/main" id="{A729C92B-2D0D-4AD7-A47A-04803826C6F8}"/>
                  </a:ext>
                </a:extLst>
              </p:cNvPr>
              <p:cNvCxnSpPr>
                <a:stCxn id="16" idx="3"/>
                <a:endCxn id="43" idx="1"/>
              </p:cNvCxnSpPr>
              <p:nvPr/>
            </p:nvCxnSpPr>
            <p:spPr>
              <a:xfrm>
                <a:off x="6236568" y="4520388"/>
                <a:ext cx="959160" cy="17737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8">
                <a:extLst>
                  <a:ext uri="{FF2B5EF4-FFF2-40B4-BE49-F238E27FC236}">
                    <a16:creationId xmlns:a16="http://schemas.microsoft.com/office/drawing/2014/main" id="{618FC5D6-8B7A-490B-A807-BCE4D3F746D7}"/>
                  </a:ext>
                </a:extLst>
              </p:cNvPr>
              <p:cNvCxnSpPr>
                <a:stCxn id="34" idx="3"/>
                <a:endCxn id="38" idx="1"/>
              </p:cNvCxnSpPr>
              <p:nvPr/>
            </p:nvCxnSpPr>
            <p:spPr>
              <a:xfrm flipV="1">
                <a:off x="8179479" y="2369105"/>
                <a:ext cx="234019" cy="293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9">
                <a:extLst>
                  <a:ext uri="{FF2B5EF4-FFF2-40B4-BE49-F238E27FC236}">
                    <a16:creationId xmlns:a16="http://schemas.microsoft.com/office/drawing/2014/main" id="{E14534B2-DCF2-47DC-AC26-164FB9370B61}"/>
                  </a:ext>
                </a:extLst>
              </p:cNvPr>
              <p:cNvCxnSpPr>
                <a:stCxn id="34" idx="3"/>
                <a:endCxn id="36" idx="1"/>
              </p:cNvCxnSpPr>
              <p:nvPr/>
            </p:nvCxnSpPr>
            <p:spPr>
              <a:xfrm>
                <a:off x="8179478" y="2662172"/>
                <a:ext cx="223926" cy="3614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0">
                <a:extLst>
                  <a:ext uri="{FF2B5EF4-FFF2-40B4-BE49-F238E27FC236}">
                    <a16:creationId xmlns:a16="http://schemas.microsoft.com/office/drawing/2014/main" id="{A3025A2A-3796-45DF-A977-398BBC95D907}"/>
                  </a:ext>
                </a:extLst>
              </p:cNvPr>
              <p:cNvCxnSpPr>
                <a:stCxn id="61" idx="3"/>
                <a:endCxn id="65" idx="1"/>
              </p:cNvCxnSpPr>
              <p:nvPr/>
            </p:nvCxnSpPr>
            <p:spPr>
              <a:xfrm flipV="1">
                <a:off x="8179479" y="3548275"/>
                <a:ext cx="234019" cy="293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51">
                <a:extLst>
                  <a:ext uri="{FF2B5EF4-FFF2-40B4-BE49-F238E27FC236}">
                    <a16:creationId xmlns:a16="http://schemas.microsoft.com/office/drawing/2014/main" id="{B2AFFD58-1DD5-4DEF-9AAF-BE729CC0B525}"/>
                  </a:ext>
                </a:extLst>
              </p:cNvPr>
              <p:cNvCxnSpPr>
                <a:stCxn id="61" idx="3"/>
                <a:endCxn id="63" idx="1"/>
              </p:cNvCxnSpPr>
              <p:nvPr/>
            </p:nvCxnSpPr>
            <p:spPr>
              <a:xfrm>
                <a:off x="8179478" y="3841342"/>
                <a:ext cx="223926" cy="3614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2">
                <a:extLst>
                  <a:ext uri="{FF2B5EF4-FFF2-40B4-BE49-F238E27FC236}">
                    <a16:creationId xmlns:a16="http://schemas.microsoft.com/office/drawing/2014/main" id="{026DE93E-41C1-4692-A3B2-BB209ABE6688}"/>
                  </a:ext>
                </a:extLst>
              </p:cNvPr>
              <p:cNvCxnSpPr>
                <a:stCxn id="52" idx="3"/>
                <a:endCxn id="56" idx="1"/>
              </p:cNvCxnSpPr>
              <p:nvPr/>
            </p:nvCxnSpPr>
            <p:spPr>
              <a:xfrm flipV="1">
                <a:off x="8179479" y="4753785"/>
                <a:ext cx="234019" cy="293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3">
                <a:extLst>
                  <a:ext uri="{FF2B5EF4-FFF2-40B4-BE49-F238E27FC236}">
                    <a16:creationId xmlns:a16="http://schemas.microsoft.com/office/drawing/2014/main" id="{249D7E6B-DEB8-4F07-9610-A6AD4C100EA8}"/>
                  </a:ext>
                </a:extLst>
              </p:cNvPr>
              <p:cNvCxnSpPr>
                <a:stCxn id="52" idx="3"/>
                <a:endCxn id="54" idx="1"/>
              </p:cNvCxnSpPr>
              <p:nvPr/>
            </p:nvCxnSpPr>
            <p:spPr>
              <a:xfrm>
                <a:off x="8179478" y="5046853"/>
                <a:ext cx="223926" cy="3614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4">
                <a:extLst>
                  <a:ext uri="{FF2B5EF4-FFF2-40B4-BE49-F238E27FC236}">
                    <a16:creationId xmlns:a16="http://schemas.microsoft.com/office/drawing/2014/main" id="{74637085-D913-47BE-A542-3C5E25A81068}"/>
                  </a:ext>
                </a:extLst>
              </p:cNvPr>
              <p:cNvCxnSpPr>
                <a:stCxn id="43" idx="3"/>
                <a:endCxn id="47" idx="1"/>
              </p:cNvCxnSpPr>
              <p:nvPr/>
            </p:nvCxnSpPr>
            <p:spPr>
              <a:xfrm flipV="1">
                <a:off x="8179479" y="6001085"/>
                <a:ext cx="234019" cy="2930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55">
                <a:extLst>
                  <a:ext uri="{FF2B5EF4-FFF2-40B4-BE49-F238E27FC236}">
                    <a16:creationId xmlns:a16="http://schemas.microsoft.com/office/drawing/2014/main" id="{349D7BA4-60A2-42E2-AB08-63F7D7BE3F46}"/>
                  </a:ext>
                </a:extLst>
              </p:cNvPr>
              <p:cNvCxnSpPr>
                <a:stCxn id="43" idx="3"/>
                <a:endCxn id="45" idx="1"/>
              </p:cNvCxnSpPr>
              <p:nvPr/>
            </p:nvCxnSpPr>
            <p:spPr>
              <a:xfrm>
                <a:off x="8179478" y="6294153"/>
                <a:ext cx="223926" cy="3614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57">
                <a:extLst>
                  <a:ext uri="{FF2B5EF4-FFF2-40B4-BE49-F238E27FC236}">
                    <a16:creationId xmlns:a16="http://schemas.microsoft.com/office/drawing/2014/main" id="{22260C32-487F-4C26-AD41-BCCC3F30521F}"/>
                  </a:ext>
                </a:extLst>
              </p:cNvPr>
              <p:cNvSpPr/>
              <p:nvPr/>
            </p:nvSpPr>
            <p:spPr bwMode="auto">
              <a:xfrm>
                <a:off x="4027470" y="2075379"/>
                <a:ext cx="5383658" cy="4875087"/>
              </a:xfrm>
              <a:prstGeom prst="rect">
                <a:avLst/>
              </a:prstGeom>
              <a:no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defTabSz="932472" fontAlgn="base">
                  <a:lnSpc>
                    <a:spcPct val="90000"/>
                  </a:lnSpc>
                  <a:spcBef>
                    <a:spcPct val="0"/>
                  </a:spcBef>
                  <a:spcAft>
                    <a:spcPct val="0"/>
                  </a:spcAft>
                </a:pPr>
                <a:r>
                  <a:rPr lang="en-US" sz="1800" dirty="0">
                    <a:solidFill>
                      <a:schemeClr val="tx1"/>
                    </a:solidFill>
                    <a:latin typeface="+mn-ea"/>
                    <a:cs typeface="Segoe UI" pitchFamily="34" charset="0"/>
                  </a:rPr>
                  <a:t>Event Domain</a:t>
                </a:r>
              </a:p>
            </p:txBody>
          </p:sp>
        </p:grpSp>
        <p:sp>
          <p:nvSpPr>
            <p:cNvPr id="7" name="Rectangle 59">
              <a:extLst>
                <a:ext uri="{FF2B5EF4-FFF2-40B4-BE49-F238E27FC236}">
                  <a16:creationId xmlns:a16="http://schemas.microsoft.com/office/drawing/2014/main" id="{D70E20A3-522B-4C45-A3AA-FCD09E5A9848}"/>
                </a:ext>
              </a:extLst>
            </p:cNvPr>
            <p:cNvSpPr/>
            <p:nvPr/>
          </p:nvSpPr>
          <p:spPr bwMode="auto">
            <a:xfrm>
              <a:off x="4778077" y="4269483"/>
              <a:ext cx="1908228" cy="7743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latin typeface="+mn-ea"/>
                  <a:cs typeface="Segoe UI" pitchFamily="34" charset="0"/>
                </a:rPr>
                <a:t>Publisher</a:t>
              </a:r>
            </a:p>
          </p:txBody>
        </p:sp>
        <p:sp>
          <p:nvSpPr>
            <p:cNvPr id="8" name="Rectangle 60">
              <a:extLst>
                <a:ext uri="{FF2B5EF4-FFF2-40B4-BE49-F238E27FC236}">
                  <a16:creationId xmlns:a16="http://schemas.microsoft.com/office/drawing/2014/main" id="{DB38F006-8A35-43EF-BFEB-D0C6FD2DDAAC}"/>
                </a:ext>
              </a:extLst>
            </p:cNvPr>
            <p:cNvSpPr/>
            <p:nvPr/>
          </p:nvSpPr>
          <p:spPr bwMode="auto">
            <a:xfrm>
              <a:off x="4778077" y="2341367"/>
              <a:ext cx="1908228" cy="77431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600" rtl="0" eaLnBrk="1" latinLnBrk="0" hangingPunct="1">
                <a:defRPr sz="1836" kern="1200">
                  <a:solidFill>
                    <a:schemeClr val="lt1"/>
                  </a:solidFill>
                  <a:latin typeface="+mn-lt"/>
                  <a:ea typeface="+mn-ea"/>
                  <a:cs typeface="+mn-cs"/>
                </a:defRPr>
              </a:lvl1pPr>
              <a:lvl2pPr marL="466300" algn="l" defTabSz="932600" rtl="0" eaLnBrk="1" latinLnBrk="0" hangingPunct="1">
                <a:defRPr sz="1836" kern="1200">
                  <a:solidFill>
                    <a:schemeClr val="lt1"/>
                  </a:solidFill>
                  <a:latin typeface="+mn-lt"/>
                  <a:ea typeface="+mn-ea"/>
                  <a:cs typeface="+mn-cs"/>
                </a:defRPr>
              </a:lvl2pPr>
              <a:lvl3pPr marL="932600" algn="l" defTabSz="932600" rtl="0" eaLnBrk="1" latinLnBrk="0" hangingPunct="1">
                <a:defRPr sz="1836" kern="1200">
                  <a:solidFill>
                    <a:schemeClr val="lt1"/>
                  </a:solidFill>
                  <a:latin typeface="+mn-lt"/>
                  <a:ea typeface="+mn-ea"/>
                  <a:cs typeface="+mn-cs"/>
                </a:defRPr>
              </a:lvl3pPr>
              <a:lvl4pPr marL="1398900" algn="l" defTabSz="932600" rtl="0" eaLnBrk="1" latinLnBrk="0" hangingPunct="1">
                <a:defRPr sz="1836" kern="1200">
                  <a:solidFill>
                    <a:schemeClr val="lt1"/>
                  </a:solidFill>
                  <a:latin typeface="+mn-lt"/>
                  <a:ea typeface="+mn-ea"/>
                  <a:cs typeface="+mn-cs"/>
                </a:defRPr>
              </a:lvl4pPr>
              <a:lvl5pPr marL="1865201" algn="l" defTabSz="932600" rtl="0" eaLnBrk="1" latinLnBrk="0" hangingPunct="1">
                <a:defRPr sz="1836" kern="1200">
                  <a:solidFill>
                    <a:schemeClr val="lt1"/>
                  </a:solidFill>
                  <a:latin typeface="+mn-lt"/>
                  <a:ea typeface="+mn-ea"/>
                  <a:cs typeface="+mn-cs"/>
                </a:defRPr>
              </a:lvl5pPr>
              <a:lvl6pPr marL="2331501" algn="l" defTabSz="932600" rtl="0" eaLnBrk="1" latinLnBrk="0" hangingPunct="1">
                <a:defRPr sz="1836" kern="1200">
                  <a:solidFill>
                    <a:schemeClr val="lt1"/>
                  </a:solidFill>
                  <a:latin typeface="+mn-lt"/>
                  <a:ea typeface="+mn-ea"/>
                  <a:cs typeface="+mn-cs"/>
                </a:defRPr>
              </a:lvl6pPr>
              <a:lvl7pPr marL="2797801" algn="l" defTabSz="932600" rtl="0" eaLnBrk="1" latinLnBrk="0" hangingPunct="1">
                <a:defRPr sz="1836" kern="1200">
                  <a:solidFill>
                    <a:schemeClr val="lt1"/>
                  </a:solidFill>
                  <a:latin typeface="+mn-lt"/>
                  <a:ea typeface="+mn-ea"/>
                  <a:cs typeface="+mn-cs"/>
                </a:defRPr>
              </a:lvl7pPr>
              <a:lvl8pPr marL="3264101" algn="l" defTabSz="932600" rtl="0" eaLnBrk="1" latinLnBrk="0" hangingPunct="1">
                <a:defRPr sz="1836" kern="1200">
                  <a:solidFill>
                    <a:schemeClr val="lt1"/>
                  </a:solidFill>
                  <a:latin typeface="+mn-lt"/>
                  <a:ea typeface="+mn-ea"/>
                  <a:cs typeface="+mn-cs"/>
                </a:defRPr>
              </a:lvl8pPr>
              <a:lvl9pPr marL="3730401" algn="l" defTabSz="932600" rtl="0" eaLnBrk="1" latinLnBrk="0" hangingPunct="1">
                <a:defRPr sz="1836"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latin typeface="+mn-ea"/>
                  <a:cs typeface="Segoe UI" pitchFamily="34" charset="0"/>
                </a:rPr>
                <a:t>Publisher</a:t>
              </a:r>
            </a:p>
          </p:txBody>
        </p:sp>
        <p:cxnSp>
          <p:nvCxnSpPr>
            <p:cNvPr id="9" name="Straight Arrow Connector 62">
              <a:extLst>
                <a:ext uri="{FF2B5EF4-FFF2-40B4-BE49-F238E27FC236}">
                  <a16:creationId xmlns:a16="http://schemas.microsoft.com/office/drawing/2014/main" id="{B5915A49-E5C6-496D-99E4-916FC2AA53B6}"/>
                </a:ext>
              </a:extLst>
            </p:cNvPr>
            <p:cNvCxnSpPr>
              <a:stCxn id="8" idx="3"/>
              <a:endCxn id="16" idx="1"/>
            </p:cNvCxnSpPr>
            <p:nvPr/>
          </p:nvCxnSpPr>
          <p:spPr>
            <a:xfrm>
              <a:off x="6686305" y="2728527"/>
              <a:ext cx="594212" cy="9638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64">
              <a:extLst>
                <a:ext uri="{FF2B5EF4-FFF2-40B4-BE49-F238E27FC236}">
                  <a16:creationId xmlns:a16="http://schemas.microsoft.com/office/drawing/2014/main" id="{6163047F-86F5-4C70-A53A-8E78B69685D3}"/>
                </a:ext>
              </a:extLst>
            </p:cNvPr>
            <p:cNvCxnSpPr>
              <a:stCxn id="5" idx="3"/>
              <a:endCxn id="16" idx="1"/>
            </p:cNvCxnSpPr>
            <p:nvPr/>
          </p:nvCxnSpPr>
          <p:spPr>
            <a:xfrm flipV="1">
              <a:off x="6686305" y="3692365"/>
              <a:ext cx="594212" cy="2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66">
              <a:extLst>
                <a:ext uri="{FF2B5EF4-FFF2-40B4-BE49-F238E27FC236}">
                  <a16:creationId xmlns:a16="http://schemas.microsoft.com/office/drawing/2014/main" id="{B9948731-68E3-4576-B84F-46D9BC915665}"/>
                </a:ext>
              </a:extLst>
            </p:cNvPr>
            <p:cNvCxnSpPr>
              <a:stCxn id="7" idx="3"/>
              <a:endCxn id="16" idx="1"/>
            </p:cNvCxnSpPr>
            <p:nvPr/>
          </p:nvCxnSpPr>
          <p:spPr>
            <a:xfrm flipV="1">
              <a:off x="6686305" y="3692365"/>
              <a:ext cx="594212" cy="9642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7" name="TextBox 54">
            <a:extLst>
              <a:ext uri="{FF2B5EF4-FFF2-40B4-BE49-F238E27FC236}">
                <a16:creationId xmlns:a16="http://schemas.microsoft.com/office/drawing/2014/main" id="{EB97C702-19A6-4440-AD51-B75A9EC534F7}"/>
              </a:ext>
            </a:extLst>
          </p:cNvPr>
          <p:cNvSpPr txBox="1"/>
          <p:nvPr/>
        </p:nvSpPr>
        <p:spPr>
          <a:xfrm>
            <a:off x="4241493" y="6442909"/>
            <a:ext cx="8473807" cy="251159"/>
          </a:xfrm>
          <a:prstGeom prst="rect">
            <a:avLst/>
          </a:prstGeom>
          <a:noFill/>
        </p:spPr>
        <p:txBody>
          <a:bodyPr wrap="square" lIns="0" tIns="0" rIns="0" bIns="0" rtlCol="0">
            <a:spAutoFit/>
          </a:bodyPr>
          <a:lstStyle/>
          <a:p>
            <a:pPr defTabSz="932563">
              <a:defRPr/>
            </a:pPr>
            <a:r>
              <a:rPr lang="en-US" sz="1632" dirty="0">
                <a:solidFill>
                  <a:srgbClr val="0078D7"/>
                </a:solidFill>
                <a:latin typeface="Segoe UI"/>
              </a:rPr>
              <a:t>Learn more</a:t>
            </a:r>
            <a:r>
              <a:rPr lang="en-US" sz="1632" dirty="0">
                <a:solidFill>
                  <a:srgbClr val="002050"/>
                </a:solidFill>
                <a:latin typeface="Segoe UI"/>
              </a:rPr>
              <a:t>: </a:t>
            </a:r>
            <a:r>
              <a:rPr lang="en-US" sz="1632" dirty="0">
                <a:solidFill>
                  <a:srgbClr val="0D0D0D"/>
                </a:solidFill>
                <a:latin typeface="Segoe UI"/>
                <a:cs typeface="Segoe UI Semibold" panose="020B0502040204020203" pitchFamily="34" charset="0"/>
              </a:rPr>
              <a:t>THR2203</a:t>
            </a:r>
            <a:r>
              <a:rPr lang="en-US" sz="1632" dirty="0">
                <a:solidFill>
                  <a:srgbClr val="0D0D0D"/>
                </a:solidFill>
                <a:cs typeface="Segoe UI Semibold" panose="020B0502040204020203" pitchFamily="34" charset="0"/>
              </a:rPr>
              <a:t> (</a:t>
            </a:r>
            <a:r>
              <a:rPr lang="en-US" altLang="ja-JP" sz="1600" dirty="0"/>
              <a:t>Manage multitenant </a:t>
            </a:r>
            <a:r>
              <a:rPr lang="en-US" altLang="ja-JP" sz="1600" dirty="0" err="1"/>
              <a:t>eventing</a:t>
            </a:r>
            <a:r>
              <a:rPr lang="en-US" altLang="ja-JP" sz="1600" dirty="0"/>
              <a:t> and notifications with Event Grid</a:t>
            </a:r>
            <a:r>
              <a:rPr lang="en-US" sz="1632" dirty="0">
                <a:solidFill>
                  <a:prstClr val="black"/>
                </a:solidFill>
                <a:latin typeface="Segoe UI"/>
                <a:cs typeface="Segoe UI Semibold" panose="020B0502040204020203" pitchFamily="34" charset="0"/>
              </a:rPr>
              <a:t>)</a:t>
            </a:r>
          </a:p>
        </p:txBody>
      </p:sp>
    </p:spTree>
    <p:extLst>
      <p:ext uri="{BB962C8B-B14F-4D97-AF65-F5344CB8AC3E}">
        <p14:creationId xmlns:p14="http://schemas.microsoft.com/office/powerpoint/2010/main" val="27459877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93E66272-3CCA-40AD-8A18-2B387C2DFEE0}"/>
              </a:ext>
            </a:extLst>
          </p:cNvPr>
          <p:cNvSpPr>
            <a:spLocks noGrp="1"/>
          </p:cNvSpPr>
          <p:nvPr>
            <p:ph type="title"/>
          </p:nvPr>
        </p:nvSpPr>
        <p:spPr>
          <a:xfrm>
            <a:off x="5151437" y="982662"/>
            <a:ext cx="7315200" cy="4011829"/>
          </a:xfrm>
        </p:spPr>
        <p:txBody>
          <a:bodyPr>
            <a:noAutofit/>
          </a:bodyPr>
          <a:lstStyle/>
          <a:p>
            <a:r>
              <a:rPr lang="en-US" sz="6600" dirty="0">
                <a:solidFill>
                  <a:srgbClr val="FFFFFF"/>
                </a:solidFill>
                <a:latin typeface="Meiryo" charset="-128"/>
                <a:ea typeface="Meiryo" charset="-128"/>
                <a:cs typeface="Meiryo" charset="-128"/>
              </a:rPr>
              <a:t>Logic App</a:t>
            </a:r>
            <a:br>
              <a:rPr lang="en-US" sz="6600" dirty="0">
                <a:solidFill>
                  <a:srgbClr val="FFFFFF"/>
                </a:solidFill>
                <a:latin typeface="Meiryo" charset="-128"/>
                <a:ea typeface="Meiryo" charset="-128"/>
                <a:cs typeface="Meiryo" charset="-128"/>
              </a:rPr>
            </a:br>
            <a:br>
              <a:rPr lang="en-US" sz="6600" dirty="0">
                <a:solidFill>
                  <a:srgbClr val="FFFFFF"/>
                </a:solidFill>
                <a:latin typeface="Meiryo" charset="-128"/>
                <a:ea typeface="Meiryo" charset="-128"/>
                <a:cs typeface="Meiryo" charset="-128"/>
              </a:rPr>
            </a:br>
            <a:r>
              <a:rPr lang="ja-JP" altLang="en-US" sz="4400" dirty="0">
                <a:solidFill>
                  <a:srgbClr val="FFFFFF"/>
                </a:solidFill>
                <a:latin typeface="Meiryo" charset="-128"/>
                <a:ea typeface="Meiryo" charset="-128"/>
                <a:cs typeface="Meiryo" charset="-128"/>
              </a:rPr>
              <a:t>コードレスで繋げる＆</a:t>
            </a:r>
            <a:br>
              <a:rPr lang="en-US" altLang="ja-JP" sz="4400" dirty="0">
                <a:solidFill>
                  <a:srgbClr val="FFFFFF"/>
                </a:solidFill>
                <a:latin typeface="Meiryo" charset="-128"/>
                <a:ea typeface="Meiryo" charset="-128"/>
                <a:cs typeface="Meiryo" charset="-128"/>
              </a:rPr>
            </a:br>
            <a:r>
              <a:rPr lang="ja-JP" altLang="en-US" sz="4400" dirty="0">
                <a:solidFill>
                  <a:srgbClr val="FFFFFF"/>
                </a:solidFill>
                <a:latin typeface="Meiryo" charset="-128"/>
                <a:ea typeface="Meiryo" charset="-128"/>
                <a:cs typeface="Meiryo" charset="-128"/>
              </a:rPr>
              <a:t>オーケストレートする</a:t>
            </a:r>
            <a:endParaRPr lang="en-US" sz="4400" dirty="0">
              <a:solidFill>
                <a:srgbClr val="FFFFFF"/>
              </a:solidFill>
              <a:latin typeface="Meiryo" charset="-128"/>
              <a:ea typeface="Meiryo" charset="-128"/>
              <a:cs typeface="Meiryo" charset="-128"/>
            </a:endParaRPr>
          </a:p>
        </p:txBody>
      </p:sp>
      <p:pic>
        <p:nvPicPr>
          <p:cNvPr id="6" name="Picture 7">
            <a:extLst>
              <a:ext uri="{FF2B5EF4-FFF2-40B4-BE49-F238E27FC236}">
                <a16:creationId xmlns:a16="http://schemas.microsoft.com/office/drawing/2014/main" id="{8FE241B0-B4A0-456E-8E89-FF1BF4B11C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9070" y="2150376"/>
            <a:ext cx="2693767" cy="2693767"/>
          </a:xfrm>
          <a:prstGeom prst="rect">
            <a:avLst/>
          </a:prstGeom>
        </p:spPr>
      </p:pic>
    </p:spTree>
    <p:extLst>
      <p:ext uri="{BB962C8B-B14F-4D97-AF65-F5344CB8AC3E}">
        <p14:creationId xmlns:p14="http://schemas.microsoft.com/office/powerpoint/2010/main" val="10171128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04BB38-44E8-4CB7-9DB7-DF1A4E163131}"/>
              </a:ext>
            </a:extLst>
          </p:cNvPr>
          <p:cNvSpPr>
            <a:spLocks noGrp="1"/>
          </p:cNvSpPr>
          <p:nvPr>
            <p:ph type="body" sz="quarter" idx="10"/>
          </p:nvPr>
        </p:nvSpPr>
        <p:spPr>
          <a:xfrm>
            <a:off x="274638" y="1212850"/>
            <a:ext cx="5943599" cy="4862870"/>
          </a:xfrm>
        </p:spPr>
        <p:txBody>
          <a:bodyPr/>
          <a:lstStyle/>
          <a:p>
            <a:r>
              <a:rPr lang="ja-JP" altLang="en-US" sz="2400" dirty="0"/>
              <a:t>ビジュアルデザイナーを利用して素早く統合</a:t>
            </a:r>
            <a:endParaRPr lang="en-US" altLang="ja-JP" sz="2400" dirty="0"/>
          </a:p>
          <a:p>
            <a:endParaRPr lang="en-US" altLang="ja-JP" sz="2400" dirty="0"/>
          </a:p>
          <a:p>
            <a:r>
              <a:rPr lang="ja-JP" altLang="en-US" sz="2400" dirty="0"/>
              <a:t>トリガーとアクションで簡単にワークフロー定義</a:t>
            </a:r>
            <a:endParaRPr lang="en-US" altLang="ja-JP" sz="2400" dirty="0"/>
          </a:p>
          <a:p>
            <a:endParaRPr lang="en-US" altLang="ja-JP" sz="2400" dirty="0"/>
          </a:p>
          <a:p>
            <a:r>
              <a:rPr lang="ja-JP" altLang="en-US" sz="2400" dirty="0"/>
              <a:t>コーディングなし：</a:t>
            </a:r>
            <a:r>
              <a:rPr lang="en-US" altLang="ja-JP" sz="2400" dirty="0"/>
              <a:t> If</a:t>
            </a:r>
            <a:r>
              <a:rPr lang="ja-JP" altLang="en-US" sz="2400" dirty="0" err="1"/>
              <a:t>、</a:t>
            </a:r>
            <a:r>
              <a:rPr lang="en-US" altLang="ja-JP" sz="2400" dirty="0"/>
              <a:t>For Each</a:t>
            </a:r>
            <a:r>
              <a:rPr lang="ja-JP" altLang="en-US" sz="2400" dirty="0" err="1"/>
              <a:t>、</a:t>
            </a:r>
            <a:r>
              <a:rPr lang="en-US" altLang="ja-JP" sz="2400" dirty="0"/>
              <a:t>Do Until</a:t>
            </a:r>
            <a:r>
              <a:rPr lang="ja-JP" altLang="en-US" sz="2400" dirty="0" err="1"/>
              <a:t>、</a:t>
            </a:r>
            <a:r>
              <a:rPr lang="ja-JP" altLang="en-US" sz="2400" dirty="0"/>
              <a:t>変数など</a:t>
            </a:r>
            <a:endParaRPr lang="en-US" altLang="ja-JP" sz="2400" dirty="0"/>
          </a:p>
          <a:p>
            <a:endParaRPr lang="en-US" altLang="ja-JP" sz="2400" dirty="0"/>
          </a:p>
          <a:p>
            <a:r>
              <a:rPr lang="ja-JP" altLang="en-US" sz="2400" dirty="0"/>
              <a:t>ビルトインされた管理コンソール：作成、デプロイ、監視</a:t>
            </a:r>
            <a:endParaRPr lang="en-US" altLang="ja-JP" sz="2400" dirty="0"/>
          </a:p>
          <a:p>
            <a:endParaRPr lang="en-US" altLang="ja-JP" sz="2400" dirty="0"/>
          </a:p>
          <a:p>
            <a:endParaRPr kumimoji="1" lang="ja-JP" altLang="en-US" sz="2400" dirty="0"/>
          </a:p>
        </p:txBody>
      </p:sp>
      <p:sp>
        <p:nvSpPr>
          <p:cNvPr id="3" name="タイトル 2">
            <a:extLst>
              <a:ext uri="{FF2B5EF4-FFF2-40B4-BE49-F238E27FC236}">
                <a16:creationId xmlns:a16="http://schemas.microsoft.com/office/drawing/2014/main" id="{1F613934-1E97-4B9C-8452-887699CFB8D3}"/>
              </a:ext>
            </a:extLst>
          </p:cNvPr>
          <p:cNvSpPr>
            <a:spLocks noGrp="1"/>
          </p:cNvSpPr>
          <p:nvPr>
            <p:ph type="title"/>
          </p:nvPr>
        </p:nvSpPr>
        <p:spPr/>
        <p:txBody>
          <a:bodyPr/>
          <a:lstStyle/>
          <a:p>
            <a:r>
              <a:rPr kumimoji="1" lang="en-US" altLang="ja-JP" dirty="0"/>
              <a:t>Logic Apps</a:t>
            </a:r>
            <a:endParaRPr kumimoji="1" lang="ja-JP" altLang="en-US" dirty="0"/>
          </a:p>
        </p:txBody>
      </p:sp>
      <p:pic>
        <p:nvPicPr>
          <p:cNvPr id="5" name="Picture 6">
            <a:extLst>
              <a:ext uri="{FF2B5EF4-FFF2-40B4-BE49-F238E27FC236}">
                <a16:creationId xmlns:a16="http://schemas.microsoft.com/office/drawing/2014/main" id="{9CB99ACB-B426-4015-A7AE-C8C88B477819}"/>
              </a:ext>
            </a:extLst>
          </p:cNvPr>
          <p:cNvPicPr>
            <a:picLocks noChangeAspect="1"/>
          </p:cNvPicPr>
          <p:nvPr/>
        </p:nvPicPr>
        <p:blipFill>
          <a:blip r:embed="rId2"/>
          <a:stretch>
            <a:fillRect/>
          </a:stretch>
        </p:blipFill>
        <p:spPr>
          <a:xfrm>
            <a:off x="6166131" y="367878"/>
            <a:ext cx="6035862" cy="6423995"/>
          </a:xfrm>
          <a:prstGeom prst="rect">
            <a:avLst/>
          </a:prstGeom>
        </p:spPr>
      </p:pic>
    </p:spTree>
    <p:extLst>
      <p:ext uri="{BB962C8B-B14F-4D97-AF65-F5344CB8AC3E}">
        <p14:creationId xmlns:p14="http://schemas.microsoft.com/office/powerpoint/2010/main" val="41384078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56E8180-5895-4DFF-A24E-8C0CB8D61A4C}"/>
              </a:ext>
            </a:extLst>
          </p:cNvPr>
          <p:cNvSpPr>
            <a:spLocks noGrp="1"/>
          </p:cNvSpPr>
          <p:nvPr>
            <p:ph type="body" sz="quarter" idx="10"/>
          </p:nvPr>
        </p:nvSpPr>
        <p:spPr>
          <a:xfrm>
            <a:off x="274638" y="1212850"/>
            <a:ext cx="4287415" cy="4555093"/>
          </a:xfrm>
        </p:spPr>
        <p:txBody>
          <a:bodyPr/>
          <a:lstStyle/>
          <a:p>
            <a:r>
              <a:rPr lang="en-US" altLang="ja-JP" sz="2400" dirty="0">
                <a:latin typeface="+mn-ea"/>
              </a:rPr>
              <a:t>200</a:t>
            </a:r>
            <a:r>
              <a:rPr lang="ja-JP" altLang="en-US" sz="2400" dirty="0">
                <a:latin typeface="+mn-ea"/>
              </a:rPr>
              <a:t>以上のビルトインされたコネクタ：</a:t>
            </a:r>
            <a:r>
              <a:rPr lang="en-US" altLang="ja-JP" sz="2400" dirty="0">
                <a:latin typeface="+mn-ea"/>
              </a:rPr>
              <a:t>SaaS</a:t>
            </a:r>
            <a:r>
              <a:rPr lang="ja-JP" altLang="en-US" sz="2400" dirty="0" err="1">
                <a:latin typeface="+mn-ea"/>
              </a:rPr>
              <a:t>、</a:t>
            </a:r>
            <a:r>
              <a:rPr lang="ja-JP" altLang="en-US" sz="2400" dirty="0">
                <a:latin typeface="+mn-ea"/>
              </a:rPr>
              <a:t>ファイルプロバイダ、データベース、</a:t>
            </a:r>
            <a:r>
              <a:rPr lang="en-US" altLang="ja-JP" sz="2400" dirty="0">
                <a:latin typeface="+mn-ea"/>
              </a:rPr>
              <a:t>Web API</a:t>
            </a:r>
            <a:r>
              <a:rPr lang="ja-JP" altLang="en-US" sz="2400" dirty="0" err="1">
                <a:latin typeface="+mn-ea"/>
              </a:rPr>
              <a:t>、</a:t>
            </a:r>
            <a:r>
              <a:rPr lang="ja-JP" altLang="en-US" sz="2400" dirty="0">
                <a:latin typeface="+mn-ea"/>
              </a:rPr>
              <a:t>生産性アプリケーションなど</a:t>
            </a:r>
            <a:endParaRPr lang="en-US" altLang="ja-JP" sz="2400" dirty="0">
              <a:latin typeface="+mn-ea"/>
            </a:endParaRPr>
          </a:p>
          <a:p>
            <a:endParaRPr lang="en-US" altLang="ja-JP" sz="2400" dirty="0">
              <a:latin typeface="+mn-ea"/>
            </a:endParaRPr>
          </a:p>
          <a:p>
            <a:r>
              <a:rPr lang="ja-JP" altLang="en-US" sz="2400" dirty="0">
                <a:latin typeface="+mn-ea"/>
              </a:rPr>
              <a:t>データゲートウェイを介してオンプレミスのシステムへ接続</a:t>
            </a:r>
            <a:endParaRPr lang="en-US" altLang="ja-JP" sz="2400" dirty="0">
              <a:latin typeface="+mn-ea"/>
            </a:endParaRPr>
          </a:p>
          <a:p>
            <a:endParaRPr lang="en-US" altLang="ja-JP" sz="2400" dirty="0">
              <a:latin typeface="+mn-ea"/>
            </a:endParaRPr>
          </a:p>
          <a:p>
            <a:r>
              <a:rPr lang="ja-JP" altLang="en-US" sz="2400" dirty="0">
                <a:latin typeface="+mn-ea"/>
              </a:rPr>
              <a:t>既存の業務システムを</a:t>
            </a:r>
            <a:r>
              <a:rPr lang="en-US" altLang="ja-JP" sz="2400" dirty="0">
                <a:latin typeface="+mn-ea"/>
              </a:rPr>
              <a:t>REST</a:t>
            </a:r>
            <a:r>
              <a:rPr lang="ja-JP" altLang="en-US" sz="2400" dirty="0">
                <a:latin typeface="+mn-ea"/>
              </a:rPr>
              <a:t>や</a:t>
            </a:r>
            <a:r>
              <a:rPr lang="en-US" altLang="ja-JP" sz="2400" dirty="0">
                <a:latin typeface="+mn-ea"/>
              </a:rPr>
              <a:t>SOAP</a:t>
            </a:r>
            <a:r>
              <a:rPr lang="ja-JP" altLang="en-US" sz="2400" dirty="0">
                <a:latin typeface="+mn-ea"/>
              </a:rPr>
              <a:t>を介して </a:t>
            </a:r>
            <a:r>
              <a:rPr lang="en-US" altLang="ja-JP" sz="2400" dirty="0">
                <a:latin typeface="+mn-ea"/>
              </a:rPr>
              <a:t>Logic Apps </a:t>
            </a:r>
            <a:r>
              <a:rPr lang="ja-JP" altLang="en-US" sz="2400" dirty="0" err="1">
                <a:latin typeface="+mn-ea"/>
              </a:rPr>
              <a:t>と統</a:t>
            </a:r>
            <a:r>
              <a:rPr lang="ja-JP" altLang="en-US" sz="2400" dirty="0">
                <a:latin typeface="+mn-ea"/>
              </a:rPr>
              <a:t>合する、カスタムコネクタ</a:t>
            </a:r>
            <a:endParaRPr kumimoji="1" lang="ja-JP" altLang="en-US" sz="2400" dirty="0">
              <a:latin typeface="+mn-ea"/>
            </a:endParaRPr>
          </a:p>
        </p:txBody>
      </p:sp>
      <p:sp>
        <p:nvSpPr>
          <p:cNvPr id="3" name="タイトル 2">
            <a:extLst>
              <a:ext uri="{FF2B5EF4-FFF2-40B4-BE49-F238E27FC236}">
                <a16:creationId xmlns:a16="http://schemas.microsoft.com/office/drawing/2014/main" id="{9F341BB7-172C-4FEC-8902-165B031C7654}"/>
              </a:ext>
            </a:extLst>
          </p:cNvPr>
          <p:cNvSpPr>
            <a:spLocks noGrp="1"/>
          </p:cNvSpPr>
          <p:nvPr>
            <p:ph type="title"/>
          </p:nvPr>
        </p:nvSpPr>
        <p:spPr/>
        <p:txBody>
          <a:bodyPr/>
          <a:lstStyle/>
          <a:p>
            <a:r>
              <a:rPr kumimoji="1" lang="ja-JP" altLang="en-US" dirty="0"/>
              <a:t>豊富なコネクタ</a:t>
            </a:r>
          </a:p>
        </p:txBody>
      </p:sp>
      <p:grpSp>
        <p:nvGrpSpPr>
          <p:cNvPr id="4" name="Group 26">
            <a:extLst>
              <a:ext uri="{FF2B5EF4-FFF2-40B4-BE49-F238E27FC236}">
                <a16:creationId xmlns:a16="http://schemas.microsoft.com/office/drawing/2014/main" id="{0870D99C-9DFA-4495-97E6-7619CBCBCD54}"/>
              </a:ext>
            </a:extLst>
          </p:cNvPr>
          <p:cNvGrpSpPr/>
          <p:nvPr/>
        </p:nvGrpSpPr>
        <p:grpSpPr>
          <a:xfrm>
            <a:off x="4562054" y="1337022"/>
            <a:ext cx="7599784" cy="8627573"/>
            <a:chOff x="121939" y="132126"/>
            <a:chExt cx="12070061" cy="13702407"/>
          </a:xfrm>
        </p:grpSpPr>
        <p:grpSp>
          <p:nvGrpSpPr>
            <p:cNvPr id="5" name="Group 9">
              <a:extLst>
                <a:ext uri="{FF2B5EF4-FFF2-40B4-BE49-F238E27FC236}">
                  <a16:creationId xmlns:a16="http://schemas.microsoft.com/office/drawing/2014/main" id="{31477448-D7E1-4DDE-B26E-19645182D7DD}"/>
                </a:ext>
              </a:extLst>
            </p:cNvPr>
            <p:cNvGrpSpPr/>
            <p:nvPr/>
          </p:nvGrpSpPr>
          <p:grpSpPr>
            <a:xfrm>
              <a:off x="121939" y="132126"/>
              <a:ext cx="12070061" cy="13702407"/>
              <a:chOff x="121939" y="132126"/>
              <a:chExt cx="12070061" cy="13702407"/>
            </a:xfrm>
          </p:grpSpPr>
          <p:grpSp>
            <p:nvGrpSpPr>
              <p:cNvPr id="7" name="Group 14">
                <a:extLst>
                  <a:ext uri="{FF2B5EF4-FFF2-40B4-BE49-F238E27FC236}">
                    <a16:creationId xmlns:a16="http://schemas.microsoft.com/office/drawing/2014/main" id="{739D8999-84D1-499B-A7AE-9AC0CA2FBB85}"/>
                  </a:ext>
                </a:extLst>
              </p:cNvPr>
              <p:cNvGrpSpPr/>
              <p:nvPr/>
            </p:nvGrpSpPr>
            <p:grpSpPr>
              <a:xfrm>
                <a:off x="121939" y="132126"/>
                <a:ext cx="12070061" cy="13702407"/>
                <a:chOff x="6264977" y="132126"/>
                <a:chExt cx="5927023" cy="6728589"/>
              </a:xfrm>
            </p:grpSpPr>
            <p:pic>
              <p:nvPicPr>
                <p:cNvPr id="21" name="Picture 5">
                  <a:extLst>
                    <a:ext uri="{FF2B5EF4-FFF2-40B4-BE49-F238E27FC236}">
                      <a16:creationId xmlns:a16="http://schemas.microsoft.com/office/drawing/2014/main" id="{AAF41A67-7E53-4D68-BE26-306CD3BD3445}"/>
                    </a:ext>
                  </a:extLst>
                </p:cNvPr>
                <p:cNvPicPr>
                  <a:picLocks noChangeAspect="1"/>
                </p:cNvPicPr>
                <p:nvPr/>
              </p:nvPicPr>
              <p:blipFill>
                <a:blip r:embed="rId2"/>
                <a:stretch>
                  <a:fillRect/>
                </a:stretch>
              </p:blipFill>
              <p:spPr>
                <a:xfrm>
                  <a:off x="6264977" y="132126"/>
                  <a:ext cx="2984363" cy="2617808"/>
                </a:xfrm>
                <a:prstGeom prst="rect">
                  <a:avLst/>
                </a:prstGeom>
              </p:spPr>
            </p:pic>
            <p:pic>
              <p:nvPicPr>
                <p:cNvPr id="22" name="Picture 6">
                  <a:extLst>
                    <a:ext uri="{FF2B5EF4-FFF2-40B4-BE49-F238E27FC236}">
                      <a16:creationId xmlns:a16="http://schemas.microsoft.com/office/drawing/2014/main" id="{4B1AD37D-97AB-44FE-BD31-24BD2BB94212}"/>
                    </a:ext>
                  </a:extLst>
                </p:cNvPr>
                <p:cNvPicPr>
                  <a:picLocks noChangeAspect="1"/>
                </p:cNvPicPr>
                <p:nvPr/>
              </p:nvPicPr>
              <p:blipFill>
                <a:blip r:embed="rId3"/>
                <a:stretch>
                  <a:fillRect/>
                </a:stretch>
              </p:blipFill>
              <p:spPr>
                <a:xfrm>
                  <a:off x="9169846" y="132126"/>
                  <a:ext cx="2995260" cy="2617808"/>
                </a:xfrm>
                <a:prstGeom prst="rect">
                  <a:avLst/>
                </a:prstGeom>
              </p:spPr>
            </p:pic>
            <p:pic>
              <p:nvPicPr>
                <p:cNvPr id="23" name="Picture 7">
                  <a:extLst>
                    <a:ext uri="{FF2B5EF4-FFF2-40B4-BE49-F238E27FC236}">
                      <a16:creationId xmlns:a16="http://schemas.microsoft.com/office/drawing/2014/main" id="{3E1DD572-909F-426C-8C02-266CD9BA8374}"/>
                    </a:ext>
                  </a:extLst>
                </p:cNvPr>
                <p:cNvPicPr>
                  <a:picLocks noChangeAspect="1"/>
                </p:cNvPicPr>
                <p:nvPr/>
              </p:nvPicPr>
              <p:blipFill>
                <a:blip r:embed="rId4"/>
                <a:stretch>
                  <a:fillRect/>
                </a:stretch>
              </p:blipFill>
              <p:spPr>
                <a:xfrm>
                  <a:off x="6268687" y="2711323"/>
                  <a:ext cx="2953428" cy="2612184"/>
                </a:xfrm>
                <a:prstGeom prst="rect">
                  <a:avLst/>
                </a:prstGeom>
              </p:spPr>
            </p:pic>
            <p:pic>
              <p:nvPicPr>
                <p:cNvPr id="24" name="Picture 8">
                  <a:extLst>
                    <a:ext uri="{FF2B5EF4-FFF2-40B4-BE49-F238E27FC236}">
                      <a16:creationId xmlns:a16="http://schemas.microsoft.com/office/drawing/2014/main" id="{0E195539-269E-44CB-A627-914D68FA3F2E}"/>
                    </a:ext>
                  </a:extLst>
                </p:cNvPr>
                <p:cNvPicPr>
                  <a:picLocks noChangeAspect="1"/>
                </p:cNvPicPr>
                <p:nvPr/>
              </p:nvPicPr>
              <p:blipFill>
                <a:blip r:embed="rId5"/>
                <a:stretch>
                  <a:fillRect/>
                </a:stretch>
              </p:blipFill>
              <p:spPr>
                <a:xfrm>
                  <a:off x="9228061" y="2714135"/>
                  <a:ext cx="2907501" cy="2612184"/>
                </a:xfrm>
                <a:prstGeom prst="rect">
                  <a:avLst/>
                </a:prstGeom>
              </p:spPr>
            </p:pic>
            <p:pic>
              <p:nvPicPr>
                <p:cNvPr id="25" name="Picture 10">
                  <a:extLst>
                    <a:ext uri="{FF2B5EF4-FFF2-40B4-BE49-F238E27FC236}">
                      <a16:creationId xmlns:a16="http://schemas.microsoft.com/office/drawing/2014/main" id="{F840EDD0-CA71-4E94-A461-368DC2B8B704}"/>
                    </a:ext>
                  </a:extLst>
                </p:cNvPr>
                <p:cNvPicPr>
                  <a:picLocks noChangeAspect="1"/>
                </p:cNvPicPr>
                <p:nvPr/>
              </p:nvPicPr>
              <p:blipFill>
                <a:blip r:embed="rId6"/>
                <a:stretch>
                  <a:fillRect/>
                </a:stretch>
              </p:blipFill>
              <p:spPr>
                <a:xfrm>
                  <a:off x="9218405" y="5308101"/>
                  <a:ext cx="2973595" cy="1039846"/>
                </a:xfrm>
                <a:prstGeom prst="rect">
                  <a:avLst/>
                </a:prstGeom>
              </p:spPr>
            </p:pic>
            <p:pic>
              <p:nvPicPr>
                <p:cNvPr id="26" name="Picture 11">
                  <a:extLst>
                    <a:ext uri="{FF2B5EF4-FFF2-40B4-BE49-F238E27FC236}">
                      <a16:creationId xmlns:a16="http://schemas.microsoft.com/office/drawing/2014/main" id="{62100001-88CA-4CEA-9E87-EB5570D9D200}"/>
                    </a:ext>
                  </a:extLst>
                </p:cNvPr>
                <p:cNvPicPr>
                  <a:picLocks noChangeAspect="1"/>
                </p:cNvPicPr>
                <p:nvPr/>
              </p:nvPicPr>
              <p:blipFill>
                <a:blip r:embed="rId7"/>
                <a:stretch>
                  <a:fillRect/>
                </a:stretch>
              </p:blipFill>
              <p:spPr>
                <a:xfrm>
                  <a:off x="6315011" y="5323532"/>
                  <a:ext cx="2879013" cy="1534468"/>
                </a:xfrm>
                <a:prstGeom prst="rect">
                  <a:avLst/>
                </a:prstGeom>
              </p:spPr>
            </p:pic>
            <p:pic>
              <p:nvPicPr>
                <p:cNvPr id="27" name="Picture 13">
                  <a:extLst>
                    <a:ext uri="{FF2B5EF4-FFF2-40B4-BE49-F238E27FC236}">
                      <a16:creationId xmlns:a16="http://schemas.microsoft.com/office/drawing/2014/main" id="{4C5CBD14-0623-41BE-8851-DBE6A2D56BA5}"/>
                    </a:ext>
                  </a:extLst>
                </p:cNvPr>
                <p:cNvPicPr>
                  <a:picLocks noChangeAspect="1"/>
                </p:cNvPicPr>
                <p:nvPr/>
              </p:nvPicPr>
              <p:blipFill>
                <a:blip r:embed="rId8"/>
                <a:stretch>
                  <a:fillRect/>
                </a:stretch>
              </p:blipFill>
              <p:spPr>
                <a:xfrm>
                  <a:off x="6688669" y="6353284"/>
                  <a:ext cx="1065848" cy="507431"/>
                </a:xfrm>
                <a:prstGeom prst="rect">
                  <a:avLst/>
                </a:prstGeom>
              </p:spPr>
            </p:pic>
          </p:grpSp>
          <p:grpSp>
            <p:nvGrpSpPr>
              <p:cNvPr id="8" name="Group 4">
                <a:extLst>
                  <a:ext uri="{FF2B5EF4-FFF2-40B4-BE49-F238E27FC236}">
                    <a16:creationId xmlns:a16="http://schemas.microsoft.com/office/drawing/2014/main" id="{B506E690-5FB3-469C-91F8-FECAA88C88EC}"/>
                  </a:ext>
                </a:extLst>
              </p:cNvPr>
              <p:cNvGrpSpPr/>
              <p:nvPr/>
            </p:nvGrpSpPr>
            <p:grpSpPr>
              <a:xfrm>
                <a:off x="170733" y="940037"/>
                <a:ext cx="11950764" cy="11806954"/>
                <a:chOff x="170733" y="940037"/>
                <a:chExt cx="11950764" cy="11806954"/>
              </a:xfrm>
              <a:solidFill>
                <a:schemeClr val="bg1"/>
              </a:solidFill>
            </p:grpSpPr>
            <p:sp>
              <p:nvSpPr>
                <p:cNvPr id="9" name="Rectangle 3">
                  <a:extLst>
                    <a:ext uri="{FF2B5EF4-FFF2-40B4-BE49-F238E27FC236}">
                      <a16:creationId xmlns:a16="http://schemas.microsoft.com/office/drawing/2014/main" id="{CBCEA613-51D6-4C1A-BC0F-26EA57DA2A2A}"/>
                    </a:ext>
                  </a:extLst>
                </p:cNvPr>
                <p:cNvSpPr/>
                <p:nvPr/>
              </p:nvSpPr>
              <p:spPr>
                <a:xfrm>
                  <a:off x="2563738" y="940037"/>
                  <a:ext cx="8597069"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0" name="Rectangle 12">
                  <a:extLst>
                    <a:ext uri="{FF2B5EF4-FFF2-40B4-BE49-F238E27FC236}">
                      <a16:creationId xmlns:a16="http://schemas.microsoft.com/office/drawing/2014/main" id="{D691A76D-106F-4C4F-960E-FCD3F2933264}"/>
                    </a:ext>
                  </a:extLst>
                </p:cNvPr>
                <p:cNvSpPr/>
                <p:nvPr/>
              </p:nvSpPr>
              <p:spPr>
                <a:xfrm>
                  <a:off x="1786464" y="2017141"/>
                  <a:ext cx="10160557"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1" name="Rectangle 15">
                  <a:extLst>
                    <a:ext uri="{FF2B5EF4-FFF2-40B4-BE49-F238E27FC236}">
                      <a16:creationId xmlns:a16="http://schemas.microsoft.com/office/drawing/2014/main" id="{0763050C-2CB7-4FBD-895C-1102A284ADA8}"/>
                    </a:ext>
                  </a:extLst>
                </p:cNvPr>
                <p:cNvSpPr/>
                <p:nvPr/>
              </p:nvSpPr>
              <p:spPr>
                <a:xfrm>
                  <a:off x="1669659" y="3109710"/>
                  <a:ext cx="10160557"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2" name="Rectangle 16">
                  <a:extLst>
                    <a:ext uri="{FF2B5EF4-FFF2-40B4-BE49-F238E27FC236}">
                      <a16:creationId xmlns:a16="http://schemas.microsoft.com/office/drawing/2014/main" id="{7CF9341A-B092-48A2-8F49-228A6D958798}"/>
                    </a:ext>
                  </a:extLst>
                </p:cNvPr>
                <p:cNvSpPr/>
                <p:nvPr/>
              </p:nvSpPr>
              <p:spPr>
                <a:xfrm>
                  <a:off x="1786464" y="4179360"/>
                  <a:ext cx="10160557"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3" name="Rectangle 17">
                  <a:extLst>
                    <a:ext uri="{FF2B5EF4-FFF2-40B4-BE49-F238E27FC236}">
                      <a16:creationId xmlns:a16="http://schemas.microsoft.com/office/drawing/2014/main" id="{B0DBABD0-2F4E-4BEE-AA97-BD258BF774C5}"/>
                    </a:ext>
                  </a:extLst>
                </p:cNvPr>
                <p:cNvSpPr/>
                <p:nvPr/>
              </p:nvSpPr>
              <p:spPr>
                <a:xfrm>
                  <a:off x="223831" y="5248597"/>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4" name="Rectangle 18">
                  <a:extLst>
                    <a:ext uri="{FF2B5EF4-FFF2-40B4-BE49-F238E27FC236}">
                      <a16:creationId xmlns:a16="http://schemas.microsoft.com/office/drawing/2014/main" id="{7E9857D7-D9E9-4ED0-8C8B-8AD2C21C5E57}"/>
                    </a:ext>
                  </a:extLst>
                </p:cNvPr>
                <p:cNvSpPr/>
                <p:nvPr/>
              </p:nvSpPr>
              <p:spPr>
                <a:xfrm>
                  <a:off x="398307" y="6239525"/>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5" name="Rectangle 19">
                  <a:extLst>
                    <a:ext uri="{FF2B5EF4-FFF2-40B4-BE49-F238E27FC236}">
                      <a16:creationId xmlns:a16="http://schemas.microsoft.com/office/drawing/2014/main" id="{13CEA62B-C926-486D-ADE0-F20F850C65B0}"/>
                    </a:ext>
                  </a:extLst>
                </p:cNvPr>
                <p:cNvSpPr/>
                <p:nvPr/>
              </p:nvSpPr>
              <p:spPr>
                <a:xfrm>
                  <a:off x="171974" y="7306299"/>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6" name="Rectangle 20">
                  <a:extLst>
                    <a:ext uri="{FF2B5EF4-FFF2-40B4-BE49-F238E27FC236}">
                      <a16:creationId xmlns:a16="http://schemas.microsoft.com/office/drawing/2014/main" id="{11CB65E8-9D66-415C-B609-F516668F19B7}"/>
                    </a:ext>
                  </a:extLst>
                </p:cNvPr>
                <p:cNvSpPr/>
                <p:nvPr/>
              </p:nvSpPr>
              <p:spPr>
                <a:xfrm>
                  <a:off x="210748" y="8368635"/>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7" name="Rectangle 21">
                  <a:extLst>
                    <a:ext uri="{FF2B5EF4-FFF2-40B4-BE49-F238E27FC236}">
                      <a16:creationId xmlns:a16="http://schemas.microsoft.com/office/drawing/2014/main" id="{3126270A-90F9-4E44-9E78-438F5D883ADA}"/>
                    </a:ext>
                  </a:extLst>
                </p:cNvPr>
                <p:cNvSpPr/>
                <p:nvPr/>
              </p:nvSpPr>
              <p:spPr>
                <a:xfrm>
                  <a:off x="170733" y="9447608"/>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8" name="Rectangle 22">
                  <a:extLst>
                    <a:ext uri="{FF2B5EF4-FFF2-40B4-BE49-F238E27FC236}">
                      <a16:creationId xmlns:a16="http://schemas.microsoft.com/office/drawing/2014/main" id="{25834F91-C5B1-456B-8926-289E3A32C4F4}"/>
                    </a:ext>
                  </a:extLst>
                </p:cNvPr>
                <p:cNvSpPr/>
                <p:nvPr/>
              </p:nvSpPr>
              <p:spPr>
                <a:xfrm>
                  <a:off x="245408" y="10504820"/>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9" name="Rectangle 23">
                  <a:extLst>
                    <a:ext uri="{FF2B5EF4-FFF2-40B4-BE49-F238E27FC236}">
                      <a16:creationId xmlns:a16="http://schemas.microsoft.com/office/drawing/2014/main" id="{C1811578-FE18-42BA-86E8-20339B3C5777}"/>
                    </a:ext>
                  </a:extLst>
                </p:cNvPr>
                <p:cNvSpPr/>
                <p:nvPr/>
              </p:nvSpPr>
              <p:spPr>
                <a:xfrm>
                  <a:off x="378518" y="11502608"/>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0" name="Rectangle 24">
                  <a:extLst>
                    <a:ext uri="{FF2B5EF4-FFF2-40B4-BE49-F238E27FC236}">
                      <a16:creationId xmlns:a16="http://schemas.microsoft.com/office/drawing/2014/main" id="{4FCD2698-C53C-4BAD-9EA4-C5495F930675}"/>
                    </a:ext>
                  </a:extLst>
                </p:cNvPr>
                <p:cNvSpPr/>
                <p:nvPr/>
              </p:nvSpPr>
              <p:spPr>
                <a:xfrm>
                  <a:off x="334214" y="12584621"/>
                  <a:ext cx="11723190" cy="1623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grpSp>
        </p:grpSp>
        <p:sp>
          <p:nvSpPr>
            <p:cNvPr id="6" name="Rectangle 25">
              <a:extLst>
                <a:ext uri="{FF2B5EF4-FFF2-40B4-BE49-F238E27FC236}">
                  <a16:creationId xmlns:a16="http://schemas.microsoft.com/office/drawing/2014/main" id="{454609AF-5842-41E9-82DA-966018DF202C}"/>
                </a:ext>
              </a:extLst>
            </p:cNvPr>
            <p:cNvSpPr/>
            <p:nvPr/>
          </p:nvSpPr>
          <p:spPr>
            <a:xfrm>
              <a:off x="6047380" y="6754761"/>
              <a:ext cx="97102" cy="604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grpSp>
    </p:spTree>
    <p:extLst>
      <p:ext uri="{BB962C8B-B14F-4D97-AF65-F5344CB8AC3E}">
        <p14:creationId xmlns:p14="http://schemas.microsoft.com/office/powerpoint/2010/main" val="55121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08333E-6 2.96296E-6 L -0.00169 -0.70463 " pathEditMode="relative" rAng="0" ptsTypes="AA">
                                      <p:cBhvr>
                                        <p:cTn id="6" dur="2000" fill="hold"/>
                                        <p:tgtEl>
                                          <p:spTgt spid="4"/>
                                        </p:tgtEl>
                                        <p:attrNameLst>
                                          <p:attrName>ppt_x</p:attrName>
                                          <p:attrName>ppt_y</p:attrName>
                                        </p:attrNameLst>
                                      </p:cBhvr>
                                      <p:rCtr x="-91" y="-35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8FB74A24-8EDC-4EE0-88F6-8ADF3F4F5C4D}"/>
              </a:ext>
            </a:extLst>
          </p:cNvPr>
          <p:cNvSpPr>
            <a:spLocks noGrp="1"/>
          </p:cNvSpPr>
          <p:nvPr>
            <p:ph type="body" sz="quarter" idx="14"/>
          </p:nvPr>
        </p:nvSpPr>
        <p:spPr>
          <a:xfrm>
            <a:off x="274702" y="5513486"/>
            <a:ext cx="5727511" cy="782792"/>
          </a:xfrm>
        </p:spPr>
        <p:txBody>
          <a:bodyPr/>
          <a:lstStyle/>
          <a:p>
            <a:r>
              <a:rPr kumimoji="1" lang="ja-JP" altLang="en-US" dirty="0"/>
              <a:t>野村 一行</a:t>
            </a:r>
          </a:p>
        </p:txBody>
      </p:sp>
      <p:sp>
        <p:nvSpPr>
          <p:cNvPr id="4" name="テキスト プレースホルダー 3">
            <a:extLst>
              <a:ext uri="{FF2B5EF4-FFF2-40B4-BE49-F238E27FC236}">
                <a16:creationId xmlns:a16="http://schemas.microsoft.com/office/drawing/2014/main" id="{CC9D4E0A-527A-435E-8C31-F2062F71EFB9}"/>
              </a:ext>
            </a:extLst>
          </p:cNvPr>
          <p:cNvSpPr>
            <a:spLocks noGrp="1"/>
          </p:cNvSpPr>
          <p:nvPr>
            <p:ph type="body" sz="quarter" idx="15"/>
          </p:nvPr>
        </p:nvSpPr>
        <p:spPr>
          <a:xfrm>
            <a:off x="274702" y="4721398"/>
            <a:ext cx="5727511" cy="504056"/>
          </a:xfrm>
        </p:spPr>
        <p:txBody>
          <a:bodyPr/>
          <a:lstStyle/>
          <a:p>
            <a:r>
              <a:rPr kumimoji="1" lang="ja-JP" altLang="en-US" dirty="0"/>
              <a:t>テクニカルエバンジェリスト</a:t>
            </a:r>
          </a:p>
        </p:txBody>
      </p:sp>
      <p:pic>
        <p:nvPicPr>
          <p:cNvPr id="18" name="Picture 2" descr="A person in a white room&#10;&#10;Description generated with high confidence">
            <a:extLst>
              <a:ext uri="{FF2B5EF4-FFF2-40B4-BE49-F238E27FC236}">
                <a16:creationId xmlns:a16="http://schemas.microsoft.com/office/drawing/2014/main" id="{948C35ED-C76C-4C49-8D63-FD05612A1D8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435840" cy="3494513"/>
          </a:xfrm>
          <a:prstGeom prst="rect">
            <a:avLst/>
          </a:prstGeom>
        </p:spPr>
      </p:pic>
      <p:cxnSp>
        <p:nvCxnSpPr>
          <p:cNvPr id="19" name="Straight Connector 3">
            <a:extLst>
              <a:ext uri="{FF2B5EF4-FFF2-40B4-BE49-F238E27FC236}">
                <a16:creationId xmlns:a16="http://schemas.microsoft.com/office/drawing/2014/main" id="{93416B68-2F01-4903-8D88-DF9416637A35}"/>
              </a:ext>
            </a:extLst>
          </p:cNvPr>
          <p:cNvCxnSpPr/>
          <p:nvPr/>
        </p:nvCxnSpPr>
        <p:spPr>
          <a:xfrm>
            <a:off x="0" y="3497262"/>
            <a:ext cx="12436475" cy="0"/>
          </a:xfrm>
          <a:prstGeom prst="line">
            <a:avLst/>
          </a:prstGeom>
          <a:noFill/>
          <a:ln w="127000" cap="flat" cmpd="sng" algn="ctr">
            <a:solidFill>
              <a:srgbClr val="0078D7"/>
            </a:solidFill>
            <a:prstDash val="solid"/>
          </a:ln>
          <a:effectLst/>
        </p:spPr>
      </p:cxnSp>
      <p:sp>
        <p:nvSpPr>
          <p:cNvPr id="20" name="Rectangle: Rounded Corners 6">
            <a:extLst>
              <a:ext uri="{FF2B5EF4-FFF2-40B4-BE49-F238E27FC236}">
                <a16:creationId xmlns:a16="http://schemas.microsoft.com/office/drawing/2014/main" id="{D2543DF2-794D-4689-87B6-81BA792801E9}"/>
              </a:ext>
            </a:extLst>
          </p:cNvPr>
          <p:cNvSpPr/>
          <p:nvPr/>
        </p:nvSpPr>
        <p:spPr bwMode="auto">
          <a:xfrm>
            <a:off x="131975" y="874376"/>
            <a:ext cx="6230278" cy="923329"/>
          </a:xfrm>
          <a:prstGeom prst="roundRect">
            <a:avLst/>
          </a:prstGeom>
          <a:solidFill>
            <a:srgbClr val="FFFFFF">
              <a:alpha val="89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4">
            <a:extLst>
              <a:ext uri="{FF2B5EF4-FFF2-40B4-BE49-F238E27FC236}">
                <a16:creationId xmlns:a16="http://schemas.microsoft.com/office/drawing/2014/main" id="{8FB71019-AAC6-414C-A83F-BC8B8ED26972}"/>
              </a:ext>
            </a:extLst>
          </p:cNvPr>
          <p:cNvSpPr txBox="1"/>
          <p:nvPr/>
        </p:nvSpPr>
        <p:spPr>
          <a:xfrm>
            <a:off x="292040" y="874375"/>
            <a:ext cx="6070213" cy="923330"/>
          </a:xfrm>
          <a:prstGeom prst="rect">
            <a:avLst/>
          </a:prstGeom>
          <a:noFill/>
        </p:spPr>
        <p:txBody>
          <a:bodyPr wrap="square" rtlCol="0">
            <a:spAutoFit/>
          </a:bodyPr>
          <a:lstStyle/>
          <a:p>
            <a:pPr defTabSz="457200">
              <a:defRPr/>
            </a:pPr>
            <a:r>
              <a:rPr lang="ja-JP" altLang="en-US" sz="5400" dirty="0">
                <a:gradFill>
                  <a:gsLst>
                    <a:gs pos="1250">
                      <a:srgbClr val="0078D7"/>
                    </a:gs>
                    <a:gs pos="100000">
                      <a:srgbClr val="0078D7"/>
                    </a:gs>
                  </a:gsLst>
                  <a:lin ang="5400000" scaled="0"/>
                </a:gradFill>
                <a:latin typeface="Segoe UI Light" panose="020B0502040204020203" pitchFamily="34" charset="0"/>
                <a:cs typeface="Segoe UI Light" panose="020B0502040204020203" pitchFamily="34" charset="0"/>
              </a:rPr>
              <a:t>サーバーレス技術概要</a:t>
            </a:r>
            <a:endParaRPr lang="en-US" sz="5400" dirty="0">
              <a:gradFill>
                <a:gsLst>
                  <a:gs pos="1250">
                    <a:srgbClr val="0078D7"/>
                  </a:gs>
                  <a:gs pos="100000">
                    <a:srgbClr val="0078D7"/>
                  </a:gs>
                </a:gsLst>
                <a:lin ang="5400000" scaled="0"/>
              </a:gradFill>
              <a:latin typeface="Segoe UI Light" panose="020B0502040204020203" pitchFamily="34" charset="0"/>
              <a:cs typeface="Segoe UI Light" panose="020B0502040204020203" pitchFamily="34" charset="0"/>
            </a:endParaRPr>
          </a:p>
        </p:txBody>
      </p:sp>
      <p:pic>
        <p:nvPicPr>
          <p:cNvPr id="23" name="Picture 10">
            <a:extLst>
              <a:ext uri="{FF2B5EF4-FFF2-40B4-BE49-F238E27FC236}">
                <a16:creationId xmlns:a16="http://schemas.microsoft.com/office/drawing/2014/main" id="{D7FE43EC-491E-4050-8440-08B599750E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529604" y="6327008"/>
            <a:ext cx="1665028" cy="386687"/>
          </a:xfrm>
          <a:prstGeom prst="rect">
            <a:avLst/>
          </a:prstGeom>
        </p:spPr>
      </p:pic>
    </p:spTree>
    <p:extLst>
      <p:ext uri="{BB962C8B-B14F-4D97-AF65-F5344CB8AC3E}">
        <p14:creationId xmlns:p14="http://schemas.microsoft.com/office/powerpoint/2010/main" val="377058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7ECF7A-1415-4698-8047-4EB2D6BD0111}"/>
              </a:ext>
            </a:extLst>
          </p:cNvPr>
          <p:cNvSpPr>
            <a:spLocks noGrp="1"/>
          </p:cNvSpPr>
          <p:nvPr>
            <p:ph type="body" sz="quarter" idx="10"/>
          </p:nvPr>
        </p:nvSpPr>
        <p:spPr>
          <a:xfrm>
            <a:off x="274639" y="1212850"/>
            <a:ext cx="5034340" cy="2492990"/>
          </a:xfrm>
        </p:spPr>
        <p:txBody>
          <a:bodyPr/>
          <a:lstStyle/>
          <a:p>
            <a:r>
              <a:rPr lang="ja-JP" altLang="en-US" sz="2800" dirty="0"/>
              <a:t>オンプレミス、ハイブリッド、クラウドアプリケーションを接続</a:t>
            </a:r>
            <a:endParaRPr lang="en-US" altLang="ja-JP" sz="2800" dirty="0"/>
          </a:p>
          <a:p>
            <a:endParaRPr lang="en-US" altLang="ja-JP" sz="2800" dirty="0"/>
          </a:p>
          <a:p>
            <a:r>
              <a:rPr lang="ja-JP" altLang="en-US" sz="2800" dirty="0"/>
              <a:t>ミッションクリティカルで複雑な統合シナリオを簡単に実行</a:t>
            </a:r>
            <a:endParaRPr kumimoji="1" lang="ja-JP" altLang="en-US" sz="2800" dirty="0"/>
          </a:p>
        </p:txBody>
      </p:sp>
      <p:sp>
        <p:nvSpPr>
          <p:cNvPr id="3" name="タイトル 2">
            <a:extLst>
              <a:ext uri="{FF2B5EF4-FFF2-40B4-BE49-F238E27FC236}">
                <a16:creationId xmlns:a16="http://schemas.microsoft.com/office/drawing/2014/main" id="{47F01142-29DD-4AE8-9020-92916BC8FA8B}"/>
              </a:ext>
            </a:extLst>
          </p:cNvPr>
          <p:cNvSpPr>
            <a:spLocks noGrp="1"/>
          </p:cNvSpPr>
          <p:nvPr>
            <p:ph type="title"/>
          </p:nvPr>
        </p:nvSpPr>
        <p:spPr/>
        <p:txBody>
          <a:bodyPr/>
          <a:lstStyle/>
          <a:p>
            <a:r>
              <a:rPr kumimoji="1" lang="ja-JP" altLang="en-US" dirty="0"/>
              <a:t>ハイブリッド対応</a:t>
            </a:r>
          </a:p>
        </p:txBody>
      </p:sp>
      <p:cxnSp>
        <p:nvCxnSpPr>
          <p:cNvPr id="4" name="Straight Connector 4">
            <a:extLst>
              <a:ext uri="{FF2B5EF4-FFF2-40B4-BE49-F238E27FC236}">
                <a16:creationId xmlns:a16="http://schemas.microsoft.com/office/drawing/2014/main" id="{4D82BF77-1966-479F-8E0B-DA45DF9C03C6}"/>
              </a:ext>
            </a:extLst>
          </p:cNvPr>
          <p:cNvCxnSpPr/>
          <p:nvPr/>
        </p:nvCxnSpPr>
        <p:spPr>
          <a:xfrm flipV="1">
            <a:off x="8339025" y="2449774"/>
            <a:ext cx="0" cy="1285322"/>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5" name="Group 6">
            <a:extLst>
              <a:ext uri="{FF2B5EF4-FFF2-40B4-BE49-F238E27FC236}">
                <a16:creationId xmlns:a16="http://schemas.microsoft.com/office/drawing/2014/main" id="{DC7E6B1D-092C-4D53-AF1D-46DCEDB482F9}"/>
              </a:ext>
            </a:extLst>
          </p:cNvPr>
          <p:cNvGrpSpPr/>
          <p:nvPr/>
        </p:nvGrpSpPr>
        <p:grpSpPr>
          <a:xfrm>
            <a:off x="7521157" y="3887476"/>
            <a:ext cx="1692198" cy="892390"/>
            <a:chOff x="7649759" y="3473718"/>
            <a:chExt cx="1692678" cy="892645"/>
          </a:xfrm>
        </p:grpSpPr>
        <p:sp>
          <p:nvSpPr>
            <p:cNvPr id="6" name="TextBox 7">
              <a:extLst>
                <a:ext uri="{FF2B5EF4-FFF2-40B4-BE49-F238E27FC236}">
                  <a16:creationId xmlns:a16="http://schemas.microsoft.com/office/drawing/2014/main" id="{24E32340-E566-41E6-AD05-C4F0A4A32B6E}"/>
                </a:ext>
              </a:extLst>
            </p:cNvPr>
            <p:cNvSpPr txBox="1"/>
            <p:nvPr/>
          </p:nvSpPr>
          <p:spPr>
            <a:xfrm>
              <a:off x="7649759" y="3978710"/>
              <a:ext cx="1692678" cy="387653"/>
            </a:xfrm>
            <a:prstGeom prst="rect">
              <a:avLst/>
            </a:prstGeom>
            <a:noFill/>
          </p:spPr>
          <p:txBody>
            <a:bodyPr wrap="square" lIns="0" tIns="0" rIns="0" bIns="0" rtlCol="0">
              <a:spAutoFit/>
            </a:bodyPr>
            <a:lstStyle/>
            <a:p>
              <a:pPr marL="0" marR="0" lvl="0" indent="0" algn="ctr" defTabSz="914164"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7" name="Group 8">
              <a:extLst>
                <a:ext uri="{FF2B5EF4-FFF2-40B4-BE49-F238E27FC236}">
                  <a16:creationId xmlns:a16="http://schemas.microsoft.com/office/drawing/2014/main" id="{884CCA3E-8CF9-4C10-8C5A-360AEE9027E0}"/>
                </a:ext>
              </a:extLst>
            </p:cNvPr>
            <p:cNvGrpSpPr/>
            <p:nvPr/>
          </p:nvGrpSpPr>
          <p:grpSpPr>
            <a:xfrm>
              <a:off x="8213450" y="3473718"/>
              <a:ext cx="556534" cy="447498"/>
              <a:chOff x="8134076" y="3465305"/>
              <a:chExt cx="556534" cy="447498"/>
            </a:xfrm>
          </p:grpSpPr>
          <p:sp>
            <p:nvSpPr>
              <p:cNvPr id="8" name="Freeform 128">
                <a:extLst>
                  <a:ext uri="{FF2B5EF4-FFF2-40B4-BE49-F238E27FC236}">
                    <a16:creationId xmlns:a16="http://schemas.microsoft.com/office/drawing/2014/main" id="{96C943EE-A290-4B62-B652-2F23A03732F7}"/>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9" name="Rectangle 10">
                <a:extLst>
                  <a:ext uri="{FF2B5EF4-FFF2-40B4-BE49-F238E27FC236}">
                    <a16:creationId xmlns:a16="http://schemas.microsoft.com/office/drawing/2014/main" id="{ED493324-14F4-4E65-977A-E2E391470FE7}"/>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23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11">
                <a:extLst>
                  <a:ext uri="{FF2B5EF4-FFF2-40B4-BE49-F238E27FC236}">
                    <a16:creationId xmlns:a16="http://schemas.microsoft.com/office/drawing/2014/main" id="{782E1613-C796-4CEC-9A9B-996E412D28EB}"/>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11" name="Group 12">
            <a:extLst>
              <a:ext uri="{FF2B5EF4-FFF2-40B4-BE49-F238E27FC236}">
                <a16:creationId xmlns:a16="http://schemas.microsoft.com/office/drawing/2014/main" id="{9F1ECFB8-E5D4-4570-BDD5-30ECF0C98F8D}"/>
              </a:ext>
            </a:extLst>
          </p:cNvPr>
          <p:cNvGrpSpPr/>
          <p:nvPr/>
        </p:nvGrpSpPr>
        <p:grpSpPr>
          <a:xfrm>
            <a:off x="6397435" y="444663"/>
            <a:ext cx="1552129" cy="2683749"/>
            <a:chOff x="6491421" y="881592"/>
            <a:chExt cx="1552569" cy="2684511"/>
          </a:xfrm>
        </p:grpSpPr>
        <p:cxnSp>
          <p:nvCxnSpPr>
            <p:cNvPr id="12" name="Straight Connector 13">
              <a:extLst>
                <a:ext uri="{FF2B5EF4-FFF2-40B4-BE49-F238E27FC236}">
                  <a16:creationId xmlns:a16="http://schemas.microsoft.com/office/drawing/2014/main" id="{9BF0E7F9-EBE9-4DD1-AC55-C3E3C792E548}"/>
                </a:ext>
              </a:extLst>
            </p:cNvPr>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3" name="Straight Connector 14">
              <a:extLst>
                <a:ext uri="{FF2B5EF4-FFF2-40B4-BE49-F238E27FC236}">
                  <a16:creationId xmlns:a16="http://schemas.microsoft.com/office/drawing/2014/main" id="{1447F7F7-0358-4768-9EF3-2A77B01DAA32}"/>
                </a:ext>
              </a:extLst>
            </p:cNvPr>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4" name="Straight Connector 15">
              <a:extLst>
                <a:ext uri="{FF2B5EF4-FFF2-40B4-BE49-F238E27FC236}">
                  <a16:creationId xmlns:a16="http://schemas.microsoft.com/office/drawing/2014/main" id="{0F10F73B-01A9-4E1D-B62D-DE2164C00D52}"/>
                </a:ext>
              </a:extLst>
            </p:cNvPr>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5" name="Straight Connector 16">
              <a:extLst>
                <a:ext uri="{FF2B5EF4-FFF2-40B4-BE49-F238E27FC236}">
                  <a16:creationId xmlns:a16="http://schemas.microsoft.com/office/drawing/2014/main" id="{3EC0F7E8-774C-4CBF-9384-4DDBFA037CA1}"/>
                </a:ext>
              </a:extLst>
            </p:cNvPr>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6" name="Straight Connector 17">
              <a:extLst>
                <a:ext uri="{FF2B5EF4-FFF2-40B4-BE49-F238E27FC236}">
                  <a16:creationId xmlns:a16="http://schemas.microsoft.com/office/drawing/2014/main" id="{730CC694-A4C5-4DD1-BD4F-237FDA63E9E7}"/>
                </a:ext>
              </a:extLst>
            </p:cNvPr>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7" name="Straight Connector 18">
              <a:extLst>
                <a:ext uri="{FF2B5EF4-FFF2-40B4-BE49-F238E27FC236}">
                  <a16:creationId xmlns:a16="http://schemas.microsoft.com/office/drawing/2014/main" id="{AD14293A-86A1-49A5-9CE5-AAC7DE3ECAE3}"/>
                </a:ext>
              </a:extLst>
            </p:cNvPr>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18" name="Group 19">
            <a:extLst>
              <a:ext uri="{FF2B5EF4-FFF2-40B4-BE49-F238E27FC236}">
                <a16:creationId xmlns:a16="http://schemas.microsoft.com/office/drawing/2014/main" id="{FFCDB9DB-157F-43FC-907D-2E65E7E3D990}"/>
              </a:ext>
            </a:extLst>
          </p:cNvPr>
          <p:cNvGrpSpPr/>
          <p:nvPr/>
        </p:nvGrpSpPr>
        <p:grpSpPr>
          <a:xfrm>
            <a:off x="5918233" y="4802180"/>
            <a:ext cx="6137954" cy="1904295"/>
            <a:chOff x="5920455" y="4640426"/>
            <a:chExt cx="6139696" cy="1904837"/>
          </a:xfrm>
        </p:grpSpPr>
        <p:sp>
          <p:nvSpPr>
            <p:cNvPr id="19" name="TextBox 20">
              <a:extLst>
                <a:ext uri="{FF2B5EF4-FFF2-40B4-BE49-F238E27FC236}">
                  <a16:creationId xmlns:a16="http://schemas.microsoft.com/office/drawing/2014/main" id="{148307BB-95C3-44E8-AEE5-9279E5ABE4B8}"/>
                </a:ext>
              </a:extLst>
            </p:cNvPr>
            <p:cNvSpPr txBox="1"/>
            <p:nvPr/>
          </p:nvSpPr>
          <p:spPr>
            <a:xfrm>
              <a:off x="10693372" y="6175409"/>
              <a:ext cx="461714" cy="277078"/>
            </a:xfrm>
            <a:prstGeom prst="rect">
              <a:avLst/>
            </a:prstGeom>
            <a:noFill/>
          </p:spPr>
          <p:txBody>
            <a:bodyPr wrap="square" lIns="0" tIns="0" rIns="0" bIns="0" rtlCol="0">
              <a:spAutoFit/>
            </a:bodyPr>
            <a:lstStyle/>
            <a:p>
              <a:pPr marL="0" marR="0" lvl="0" indent="0" algn="l" defTabSz="914164"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100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100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0" name="Group 21">
              <a:extLst>
                <a:ext uri="{FF2B5EF4-FFF2-40B4-BE49-F238E27FC236}">
                  <a16:creationId xmlns:a16="http://schemas.microsoft.com/office/drawing/2014/main" id="{27BAB3F5-BAF5-4CB7-96EE-4863E76E800B}"/>
                </a:ext>
              </a:extLst>
            </p:cNvPr>
            <p:cNvGrpSpPr/>
            <p:nvPr/>
          </p:nvGrpSpPr>
          <p:grpSpPr>
            <a:xfrm>
              <a:off x="5920455" y="4640426"/>
              <a:ext cx="6139696" cy="1904837"/>
              <a:chOff x="5920455" y="4640426"/>
              <a:chExt cx="6139696" cy="1904837"/>
            </a:xfrm>
          </p:grpSpPr>
          <p:grpSp>
            <p:nvGrpSpPr>
              <p:cNvPr id="21" name="Group 22">
                <a:extLst>
                  <a:ext uri="{FF2B5EF4-FFF2-40B4-BE49-F238E27FC236}">
                    <a16:creationId xmlns:a16="http://schemas.microsoft.com/office/drawing/2014/main" id="{B5238BB3-D99A-414F-8E62-FBA8F59E19E2}"/>
                  </a:ext>
                </a:extLst>
              </p:cNvPr>
              <p:cNvGrpSpPr/>
              <p:nvPr/>
            </p:nvGrpSpPr>
            <p:grpSpPr>
              <a:xfrm>
                <a:off x="6152126" y="4640426"/>
                <a:ext cx="4765025" cy="1079340"/>
                <a:chOff x="5949012" y="4376269"/>
                <a:chExt cx="4765025" cy="1079340"/>
              </a:xfrm>
            </p:grpSpPr>
            <p:cxnSp>
              <p:nvCxnSpPr>
                <p:cNvPr id="38" name="Straight Connector 39">
                  <a:extLst>
                    <a:ext uri="{FF2B5EF4-FFF2-40B4-BE49-F238E27FC236}">
                      <a16:creationId xmlns:a16="http://schemas.microsoft.com/office/drawing/2014/main" id="{79F9EA62-7D39-42BD-99CE-C6D10342383B}"/>
                    </a:ext>
                  </a:extLst>
                </p:cNvPr>
                <p:cNvCxnSpPr/>
                <p:nvPr/>
              </p:nvCxnSpPr>
              <p:spPr>
                <a:xfrm flipV="1">
                  <a:off x="8171480" y="4376269"/>
                  <a:ext cx="0" cy="300662"/>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39" name="Straight Connector 40">
                  <a:extLst>
                    <a:ext uri="{FF2B5EF4-FFF2-40B4-BE49-F238E27FC236}">
                      <a16:creationId xmlns:a16="http://schemas.microsoft.com/office/drawing/2014/main" id="{1E16A764-77EB-484D-96A7-20DD2C1A5ED9}"/>
                    </a:ext>
                  </a:extLst>
                </p:cNvPr>
                <p:cNvCxnSpPr/>
                <p:nvPr/>
              </p:nvCxnSpPr>
              <p:spPr>
                <a:xfrm>
                  <a:off x="5949012" y="4675445"/>
                  <a:ext cx="2565836" cy="291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0" name="Straight Connector 41">
                  <a:extLst>
                    <a:ext uri="{FF2B5EF4-FFF2-40B4-BE49-F238E27FC236}">
                      <a16:creationId xmlns:a16="http://schemas.microsoft.com/office/drawing/2014/main" id="{74943797-E323-4619-9C5B-6249F0AF90FB}"/>
                    </a:ext>
                  </a:extLst>
                </p:cNvPr>
                <p:cNvCxnSpPr/>
                <p:nvPr/>
              </p:nvCxnSpPr>
              <p:spPr>
                <a:xfrm flipV="1">
                  <a:off x="5960444" y="4681110"/>
                  <a:ext cx="0" cy="77449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1" name="Straight Connector 42">
                  <a:extLst>
                    <a:ext uri="{FF2B5EF4-FFF2-40B4-BE49-F238E27FC236}">
                      <a16:creationId xmlns:a16="http://schemas.microsoft.com/office/drawing/2014/main" id="{E2CC4E13-2C4B-49FE-8A5B-4E67408F8E11}"/>
                    </a:ext>
                  </a:extLst>
                </p:cNvPr>
                <p:cNvCxnSpPr/>
                <p:nvPr/>
              </p:nvCxnSpPr>
              <p:spPr>
                <a:xfrm flipV="1">
                  <a:off x="7930493" y="4668721"/>
                  <a:ext cx="0" cy="77449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2" name="Straight Connector 43">
                  <a:extLst>
                    <a:ext uri="{FF2B5EF4-FFF2-40B4-BE49-F238E27FC236}">
                      <a16:creationId xmlns:a16="http://schemas.microsoft.com/office/drawing/2014/main" id="{CC32B1A5-E41E-461B-85B8-206857B4A96C}"/>
                    </a:ext>
                  </a:extLst>
                </p:cNvPr>
                <p:cNvCxnSpPr/>
                <p:nvPr/>
              </p:nvCxnSpPr>
              <p:spPr>
                <a:xfrm flipV="1">
                  <a:off x="10698892"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3" name="Straight Connector 44">
                  <a:extLst>
                    <a:ext uri="{FF2B5EF4-FFF2-40B4-BE49-F238E27FC236}">
                      <a16:creationId xmlns:a16="http://schemas.microsoft.com/office/drawing/2014/main" id="{24CD087F-D88A-4B9D-9001-50E71A05FE18}"/>
                    </a:ext>
                  </a:extLst>
                </p:cNvPr>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22" name="Group 23">
                <a:extLst>
                  <a:ext uri="{FF2B5EF4-FFF2-40B4-BE49-F238E27FC236}">
                    <a16:creationId xmlns:a16="http://schemas.microsoft.com/office/drawing/2014/main" id="{DD80E747-ABBC-472A-8E67-79A476350CDB}"/>
                  </a:ext>
                </a:extLst>
              </p:cNvPr>
              <p:cNvGrpSpPr/>
              <p:nvPr/>
            </p:nvGrpSpPr>
            <p:grpSpPr>
              <a:xfrm>
                <a:off x="5920455" y="5335009"/>
                <a:ext cx="6139696" cy="1210254"/>
                <a:chOff x="5920455" y="5335009"/>
                <a:chExt cx="6139696" cy="1210254"/>
              </a:xfrm>
            </p:grpSpPr>
            <p:grpSp>
              <p:nvGrpSpPr>
                <p:cNvPr id="23" name="Group 24">
                  <a:extLst>
                    <a:ext uri="{FF2B5EF4-FFF2-40B4-BE49-F238E27FC236}">
                      <a16:creationId xmlns:a16="http://schemas.microsoft.com/office/drawing/2014/main" id="{6C2D21D6-2C68-4651-944C-6F3CE7492ED3}"/>
                    </a:ext>
                  </a:extLst>
                </p:cNvPr>
                <p:cNvGrpSpPr/>
                <p:nvPr/>
              </p:nvGrpSpPr>
              <p:grpSpPr>
                <a:xfrm>
                  <a:off x="6569553" y="5335009"/>
                  <a:ext cx="5490598" cy="1210254"/>
                  <a:chOff x="6366439" y="5070852"/>
                  <a:chExt cx="5490598" cy="1210254"/>
                </a:xfrm>
              </p:grpSpPr>
              <p:sp>
                <p:nvSpPr>
                  <p:cNvPr id="25" name="Freeform 5">
                    <a:extLst>
                      <a:ext uri="{FF2B5EF4-FFF2-40B4-BE49-F238E27FC236}">
                        <a16:creationId xmlns:a16="http://schemas.microsoft.com/office/drawing/2014/main" id="{B9DD7DCD-7DF3-49AE-A745-A27C06839197}"/>
                      </a:ext>
                    </a:extLst>
                  </p:cNvPr>
                  <p:cNvSpPr>
                    <a:spLocks noChangeAspect="1" noEditPoints="1"/>
                  </p:cNvSpPr>
                  <p:nvPr/>
                </p:nvSpPr>
                <p:spPr bwMode="black">
                  <a:xfrm>
                    <a:off x="6366439" y="5070852"/>
                    <a:ext cx="1259211"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3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pic>
                <p:nvPicPr>
                  <p:cNvPr id="26" name="Picture 27">
                    <a:extLst>
                      <a:ext uri="{FF2B5EF4-FFF2-40B4-BE49-F238E27FC236}">
                        <a16:creationId xmlns:a16="http://schemas.microsoft.com/office/drawing/2014/main" id="{77A6F66E-551C-44FE-90F5-9063F2D95864}"/>
                      </a:ext>
                    </a:extLst>
                  </p:cNvPr>
                  <p:cNvPicPr>
                    <a:picLocks noChangeAspect="1"/>
                  </p:cNvPicPr>
                  <p:nvPr/>
                </p:nvPicPr>
                <p:blipFill>
                  <a:blip r:embed="rId2">
                    <a:duotone>
                      <a:srgbClr val="0078D7">
                        <a:shade val="45000"/>
                        <a:satMod val="135000"/>
                      </a:srgbClr>
                      <a:prstClr val="white"/>
                    </a:duotone>
                  </a:blip>
                  <a:stretch>
                    <a:fillRect/>
                  </a:stretch>
                </p:blipFill>
                <p:spPr>
                  <a:xfrm>
                    <a:off x="8603934" y="5076504"/>
                    <a:ext cx="393511" cy="393511"/>
                  </a:xfrm>
                  <a:prstGeom prst="rect">
                    <a:avLst/>
                  </a:prstGeom>
                </p:spPr>
              </p:pic>
              <p:grpSp>
                <p:nvGrpSpPr>
                  <p:cNvPr id="27" name="Group 28">
                    <a:extLst>
                      <a:ext uri="{FF2B5EF4-FFF2-40B4-BE49-F238E27FC236}">
                        <a16:creationId xmlns:a16="http://schemas.microsoft.com/office/drawing/2014/main" id="{4FAF65DC-4098-4C9B-B0FA-76BF51FD584D}"/>
                      </a:ext>
                    </a:extLst>
                  </p:cNvPr>
                  <p:cNvGrpSpPr/>
                  <p:nvPr/>
                </p:nvGrpSpPr>
                <p:grpSpPr>
                  <a:xfrm>
                    <a:off x="9478961" y="5321301"/>
                    <a:ext cx="2378076" cy="959805"/>
                    <a:chOff x="9418637" y="4908551"/>
                    <a:chExt cx="2378076" cy="959805"/>
                  </a:xfrm>
                </p:grpSpPr>
                <p:pic>
                  <p:nvPicPr>
                    <p:cNvPr id="28" name="Picture 29">
                      <a:extLst>
                        <a:ext uri="{FF2B5EF4-FFF2-40B4-BE49-F238E27FC236}">
                          <a16:creationId xmlns:a16="http://schemas.microsoft.com/office/drawing/2014/main" id="{06B18226-A21F-457A-8902-09D2E025131E}"/>
                        </a:ext>
                      </a:extLst>
                    </p:cNvPr>
                    <p:cNvPicPr>
                      <a:picLocks noChangeAspect="1"/>
                    </p:cNvPicPr>
                    <p:nvPr/>
                  </p:nvPicPr>
                  <p:blipFill>
                    <a:blip r:embed="rId3"/>
                    <a:stretch>
                      <a:fillRect/>
                    </a:stretch>
                  </p:blipFill>
                  <p:spPr>
                    <a:xfrm>
                      <a:off x="9536698" y="5636481"/>
                      <a:ext cx="597320" cy="150544"/>
                    </a:xfrm>
                    <a:prstGeom prst="rect">
                      <a:avLst/>
                    </a:prstGeom>
                  </p:spPr>
                </p:pic>
                <p:pic>
                  <p:nvPicPr>
                    <p:cNvPr id="29" name="Picture 30">
                      <a:extLst>
                        <a:ext uri="{FF2B5EF4-FFF2-40B4-BE49-F238E27FC236}">
                          <a16:creationId xmlns:a16="http://schemas.microsoft.com/office/drawing/2014/main" id="{9D4D302A-B090-4A5D-A41D-46322DB3BEA5}"/>
                        </a:ext>
                      </a:extLst>
                    </p:cNvPr>
                    <p:cNvPicPr>
                      <a:picLocks noChangeAspect="1"/>
                    </p:cNvPicPr>
                    <p:nvPr/>
                  </p:nvPicPr>
                  <p:blipFill>
                    <a:blip r:embed="rId4"/>
                    <a:stretch>
                      <a:fillRect/>
                    </a:stretch>
                  </p:blipFill>
                  <p:spPr>
                    <a:xfrm>
                      <a:off x="11096024" y="5079455"/>
                      <a:ext cx="603851" cy="93762"/>
                    </a:xfrm>
                    <a:prstGeom prst="rect">
                      <a:avLst/>
                    </a:prstGeom>
                  </p:spPr>
                </p:pic>
                <p:grpSp>
                  <p:nvGrpSpPr>
                    <p:cNvPr id="30" name="Group 31">
                      <a:extLst>
                        <a:ext uri="{FF2B5EF4-FFF2-40B4-BE49-F238E27FC236}">
                          <a16:creationId xmlns:a16="http://schemas.microsoft.com/office/drawing/2014/main" id="{80BA97E2-C8AB-4EFA-8051-66B982C41A41}"/>
                        </a:ext>
                      </a:extLst>
                    </p:cNvPr>
                    <p:cNvGrpSpPr/>
                    <p:nvPr/>
                  </p:nvGrpSpPr>
                  <p:grpSpPr>
                    <a:xfrm>
                      <a:off x="10176085" y="5139169"/>
                      <a:ext cx="200019" cy="539806"/>
                      <a:chOff x="7258847" y="5219926"/>
                      <a:chExt cx="665292" cy="979277"/>
                    </a:xfrm>
                  </p:grpSpPr>
                  <p:cxnSp>
                    <p:nvCxnSpPr>
                      <p:cNvPr id="36" name="Straight Connector 37">
                        <a:extLst>
                          <a:ext uri="{FF2B5EF4-FFF2-40B4-BE49-F238E27FC236}">
                            <a16:creationId xmlns:a16="http://schemas.microsoft.com/office/drawing/2014/main" id="{24531CE2-CBD8-4775-A357-610D74E23E73}"/>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37" name="Straight Connector 38">
                        <a:extLst>
                          <a:ext uri="{FF2B5EF4-FFF2-40B4-BE49-F238E27FC236}">
                            <a16:creationId xmlns:a16="http://schemas.microsoft.com/office/drawing/2014/main" id="{3D8C407C-6E9C-4FBA-BA31-4BC2B6C4E3C3}"/>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31" name="Rectangle 32">
                      <a:extLst>
                        <a:ext uri="{FF2B5EF4-FFF2-40B4-BE49-F238E27FC236}">
                          <a16:creationId xmlns:a16="http://schemas.microsoft.com/office/drawing/2014/main" id="{DB86738F-A99D-4F7E-BCDB-208CD21D1728}"/>
                        </a:ext>
                      </a:extLst>
                    </p:cNvPr>
                    <p:cNvSpPr/>
                    <p:nvPr/>
                  </p:nvSpPr>
                  <p:spPr bwMode="auto">
                    <a:xfrm>
                      <a:off x="9418637" y="4908551"/>
                      <a:ext cx="23780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23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Freeform 5">
                      <a:extLst>
                        <a:ext uri="{FF2B5EF4-FFF2-40B4-BE49-F238E27FC236}">
                          <a16:creationId xmlns:a16="http://schemas.microsoft.com/office/drawing/2014/main" id="{7A82D85C-0097-4A28-B15B-BCA6341E3995}"/>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marL="0" marR="0" lvl="0" indent="0" algn="l" defTabSz="932502"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505050"/>
                        </a:solidFill>
                        <a:effectLst/>
                        <a:uLnTx/>
                        <a:uFillTx/>
                        <a:latin typeface="Segoe UI"/>
                        <a:ea typeface="+mn-ea"/>
                        <a:cs typeface="+mn-cs"/>
                      </a:endParaRPr>
                    </a:p>
                  </p:txBody>
                </p:sp>
                <p:grpSp>
                  <p:nvGrpSpPr>
                    <p:cNvPr id="33" name="Group 34">
                      <a:extLst>
                        <a:ext uri="{FF2B5EF4-FFF2-40B4-BE49-F238E27FC236}">
                          <a16:creationId xmlns:a16="http://schemas.microsoft.com/office/drawing/2014/main" id="{CB0B567F-E872-4A64-93F6-E265ED3F05F7}"/>
                        </a:ext>
                      </a:extLst>
                    </p:cNvPr>
                    <p:cNvGrpSpPr/>
                    <p:nvPr/>
                  </p:nvGrpSpPr>
                  <p:grpSpPr>
                    <a:xfrm flipH="1">
                      <a:off x="10835114" y="5139169"/>
                      <a:ext cx="200019" cy="539806"/>
                      <a:chOff x="7367040" y="5219926"/>
                      <a:chExt cx="665292" cy="979277"/>
                    </a:xfrm>
                  </p:grpSpPr>
                  <p:cxnSp>
                    <p:nvCxnSpPr>
                      <p:cNvPr id="34" name="Straight Connector 35">
                        <a:extLst>
                          <a:ext uri="{FF2B5EF4-FFF2-40B4-BE49-F238E27FC236}">
                            <a16:creationId xmlns:a16="http://schemas.microsoft.com/office/drawing/2014/main" id="{9E124159-A1B5-439F-881D-D5B8AC558D52}"/>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35" name="Straight Connector 36">
                        <a:extLst>
                          <a:ext uri="{FF2B5EF4-FFF2-40B4-BE49-F238E27FC236}">
                            <a16:creationId xmlns:a16="http://schemas.microsoft.com/office/drawing/2014/main" id="{2111399A-6CFA-4046-A61D-5424BE5FEDFC}"/>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grpSp>
            <p:pic>
              <p:nvPicPr>
                <p:cNvPr id="24" name="Picture 25">
                  <a:extLst>
                    <a:ext uri="{FF2B5EF4-FFF2-40B4-BE49-F238E27FC236}">
                      <a16:creationId xmlns:a16="http://schemas.microsoft.com/office/drawing/2014/main" id="{9148E904-F343-4B41-BF7E-576309ABEB30}"/>
                    </a:ext>
                  </a:extLst>
                </p:cNvPr>
                <p:cNvPicPr>
                  <a:picLocks noChangeAspect="1"/>
                </p:cNvPicPr>
                <p:nvPr/>
              </p:nvPicPr>
              <p:blipFill>
                <a:blip r:embed="rId5"/>
                <a:stretch>
                  <a:fillRect/>
                </a:stretch>
              </p:blipFill>
              <p:spPr>
                <a:xfrm>
                  <a:off x="5920455" y="5782671"/>
                  <a:ext cx="484512" cy="484512"/>
                </a:xfrm>
                <a:prstGeom prst="rect">
                  <a:avLst/>
                </a:prstGeom>
              </p:spPr>
            </p:pic>
          </p:grpSp>
        </p:grpSp>
      </p:grpSp>
      <p:sp>
        <p:nvSpPr>
          <p:cNvPr id="44" name="TextBox 45">
            <a:extLst>
              <a:ext uri="{FF2B5EF4-FFF2-40B4-BE49-F238E27FC236}">
                <a16:creationId xmlns:a16="http://schemas.microsoft.com/office/drawing/2014/main" id="{B2B5F80E-7E50-4C17-B0E7-C8001BAE7EB9}"/>
              </a:ext>
            </a:extLst>
          </p:cNvPr>
          <p:cNvSpPr txBox="1"/>
          <p:nvPr/>
        </p:nvSpPr>
        <p:spPr>
          <a:xfrm>
            <a:off x="7745086" y="2063281"/>
            <a:ext cx="1244342" cy="489125"/>
          </a:xfrm>
          <a:prstGeom prst="rect">
            <a:avLst/>
          </a:prstGeom>
          <a:noFill/>
        </p:spPr>
        <p:txBody>
          <a:bodyPr wrap="none" lIns="182828" tIns="146262" rIns="182828" bIns="146262" rtlCol="0">
            <a:spAutoFit/>
          </a:bodyPr>
          <a:lstStyle/>
          <a:p>
            <a:pPr marL="0" marR="0" lvl="0" indent="0" algn="l" defTabSz="914164"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grpSp>
        <p:nvGrpSpPr>
          <p:cNvPr id="45" name="Group 46">
            <a:extLst>
              <a:ext uri="{FF2B5EF4-FFF2-40B4-BE49-F238E27FC236}">
                <a16:creationId xmlns:a16="http://schemas.microsoft.com/office/drawing/2014/main" id="{A8B40AC9-CC57-450F-B6EE-3C4FE521E5F2}"/>
              </a:ext>
            </a:extLst>
          </p:cNvPr>
          <p:cNvGrpSpPr/>
          <p:nvPr/>
        </p:nvGrpSpPr>
        <p:grpSpPr>
          <a:xfrm>
            <a:off x="4979737" y="218896"/>
            <a:ext cx="1821848" cy="3369762"/>
            <a:chOff x="5276436" y="831017"/>
            <a:chExt cx="1822366" cy="3370720"/>
          </a:xfrm>
        </p:grpSpPr>
        <p:grpSp>
          <p:nvGrpSpPr>
            <p:cNvPr id="46" name="Group 47">
              <a:extLst>
                <a:ext uri="{FF2B5EF4-FFF2-40B4-BE49-F238E27FC236}">
                  <a16:creationId xmlns:a16="http://schemas.microsoft.com/office/drawing/2014/main" id="{598350F7-F426-47CE-8A75-D6DDB0F8C109}"/>
                </a:ext>
              </a:extLst>
            </p:cNvPr>
            <p:cNvGrpSpPr/>
            <p:nvPr/>
          </p:nvGrpSpPr>
          <p:grpSpPr>
            <a:xfrm>
              <a:off x="5276436" y="831017"/>
              <a:ext cx="1822366" cy="3370720"/>
              <a:chOff x="5047836" y="433680"/>
              <a:chExt cx="1822366" cy="3370720"/>
            </a:xfrm>
          </p:grpSpPr>
          <p:grpSp>
            <p:nvGrpSpPr>
              <p:cNvPr id="48" name="Group 49">
                <a:extLst>
                  <a:ext uri="{FF2B5EF4-FFF2-40B4-BE49-F238E27FC236}">
                    <a16:creationId xmlns:a16="http://schemas.microsoft.com/office/drawing/2014/main" id="{1732A5DD-3750-4BD0-8B86-CF4B2295C959}"/>
                  </a:ext>
                </a:extLst>
              </p:cNvPr>
              <p:cNvGrpSpPr/>
              <p:nvPr/>
            </p:nvGrpSpPr>
            <p:grpSpPr>
              <a:xfrm>
                <a:off x="5075598" y="2173392"/>
                <a:ext cx="1794604" cy="967135"/>
                <a:chOff x="5244245" y="4399384"/>
                <a:chExt cx="1794604" cy="967135"/>
              </a:xfrm>
            </p:grpSpPr>
            <p:sp>
              <p:nvSpPr>
                <p:cNvPr id="56" name="TextBox 57">
                  <a:extLst>
                    <a:ext uri="{FF2B5EF4-FFF2-40B4-BE49-F238E27FC236}">
                      <a16:creationId xmlns:a16="http://schemas.microsoft.com/office/drawing/2014/main" id="{1FF4E296-A957-4941-BEC3-B76D4356A431}"/>
                    </a:ext>
                  </a:extLst>
                </p:cNvPr>
                <p:cNvSpPr txBox="1"/>
                <p:nvPr/>
              </p:nvSpPr>
              <p:spPr>
                <a:xfrm>
                  <a:off x="5244245" y="4873343"/>
                  <a:ext cx="1794604" cy="493176"/>
                </a:xfrm>
                <a:prstGeom prst="rect">
                  <a:avLst/>
                </a:prstGeom>
                <a:noFill/>
              </p:spPr>
              <p:txBody>
                <a:bodyPr wrap="none" lIns="182828" tIns="146262" rIns="182828" bIns="146262" rtlCol="0">
                  <a:spAutoFit/>
                </a:bodyPr>
                <a:lstStyle/>
                <a:p>
                  <a:pPr marL="0" marR="0" lvl="0" indent="0" algn="l" defTabSz="914164" rtl="0"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7" name="Picture 58">
                  <a:extLst>
                    <a:ext uri="{FF2B5EF4-FFF2-40B4-BE49-F238E27FC236}">
                      <a16:creationId xmlns:a16="http://schemas.microsoft.com/office/drawing/2014/main" id="{CAD45BDC-068E-4F7C-B4F7-6A8AC73F1FE1}"/>
                    </a:ext>
                  </a:extLst>
                </p:cNvPr>
                <p:cNvPicPr>
                  <a:picLocks noChangeAspect="1"/>
                </p:cNvPicPr>
                <p:nvPr/>
              </p:nvPicPr>
              <p:blipFill>
                <a:blip r:embed="rId6"/>
                <a:stretch>
                  <a:fillRect/>
                </a:stretch>
              </p:blipFill>
              <p:spPr>
                <a:xfrm>
                  <a:off x="5730605" y="4399384"/>
                  <a:ext cx="657314" cy="657314"/>
                </a:xfrm>
                <a:prstGeom prst="rect">
                  <a:avLst/>
                </a:prstGeom>
              </p:spPr>
            </p:pic>
          </p:grpSp>
          <p:sp>
            <p:nvSpPr>
              <p:cNvPr id="49" name="TextBox 50">
                <a:extLst>
                  <a:ext uri="{FF2B5EF4-FFF2-40B4-BE49-F238E27FC236}">
                    <a16:creationId xmlns:a16="http://schemas.microsoft.com/office/drawing/2014/main" id="{FC5632BE-A712-4213-8B9F-AA8CC695127B}"/>
                  </a:ext>
                </a:extLst>
              </p:cNvPr>
              <p:cNvSpPr txBox="1"/>
              <p:nvPr/>
            </p:nvSpPr>
            <p:spPr>
              <a:xfrm>
                <a:off x="5194478" y="1914843"/>
                <a:ext cx="1276632" cy="19382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ctr" defTabSz="1243255" rtl="0" eaLnBrk="1" fontAlgn="auto" latinLnBrk="0" hangingPunct="1">
                  <a:lnSpc>
                    <a:spcPct val="90000"/>
                  </a:lnSpc>
                  <a:spcBef>
                    <a:spcPts val="0"/>
                  </a:spcBef>
                  <a:spcAft>
                    <a:spcPts val="816"/>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grpSp>
            <p:nvGrpSpPr>
              <p:cNvPr id="50" name="Group 51">
                <a:extLst>
                  <a:ext uri="{FF2B5EF4-FFF2-40B4-BE49-F238E27FC236}">
                    <a16:creationId xmlns:a16="http://schemas.microsoft.com/office/drawing/2014/main" id="{C0881826-F8F8-4A8F-B295-3A8A44896A07}"/>
                  </a:ext>
                </a:extLst>
              </p:cNvPr>
              <p:cNvGrpSpPr/>
              <p:nvPr/>
            </p:nvGrpSpPr>
            <p:grpSpPr>
              <a:xfrm>
                <a:off x="5230323" y="433680"/>
                <a:ext cx="1457312" cy="654206"/>
                <a:chOff x="5320782" y="339875"/>
                <a:chExt cx="1457312" cy="654206"/>
              </a:xfrm>
            </p:grpSpPr>
            <p:sp>
              <p:nvSpPr>
                <p:cNvPr id="54" name="TextBox 55">
                  <a:extLst>
                    <a:ext uri="{FF2B5EF4-FFF2-40B4-BE49-F238E27FC236}">
                      <a16:creationId xmlns:a16="http://schemas.microsoft.com/office/drawing/2014/main" id="{20531198-5F2C-4630-834C-07F298205979}"/>
                    </a:ext>
                  </a:extLst>
                </p:cNvPr>
                <p:cNvSpPr txBox="1"/>
                <p:nvPr/>
              </p:nvSpPr>
              <p:spPr>
                <a:xfrm>
                  <a:off x="5320782" y="800255"/>
                  <a:ext cx="1457312" cy="19382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ctr" defTabSz="1243255" rtl="0" eaLnBrk="1" fontAlgn="auto" latinLnBrk="0" hangingPunct="1">
                    <a:lnSpc>
                      <a:spcPct val="90000"/>
                    </a:lnSpc>
                    <a:spcBef>
                      <a:spcPts val="0"/>
                    </a:spcBef>
                    <a:spcAft>
                      <a:spcPts val="816"/>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55" name="Picture 56">
                  <a:extLst>
                    <a:ext uri="{FF2B5EF4-FFF2-40B4-BE49-F238E27FC236}">
                      <a16:creationId xmlns:a16="http://schemas.microsoft.com/office/drawing/2014/main" id="{86C690B5-C891-4176-BF0D-0DA9AB0D5BE1}"/>
                    </a:ext>
                  </a:extLst>
                </p:cNvPr>
                <p:cNvPicPr>
                  <a:picLocks noChangeAspect="1"/>
                </p:cNvPicPr>
                <p:nvPr/>
              </p:nvPicPr>
              <p:blipFill>
                <a:blip r:embed="rId7"/>
                <a:stretch>
                  <a:fillRect/>
                </a:stretch>
              </p:blipFill>
              <p:spPr>
                <a:xfrm>
                  <a:off x="5805679" y="339875"/>
                  <a:ext cx="382988" cy="382988"/>
                </a:xfrm>
                <a:prstGeom prst="rect">
                  <a:avLst/>
                </a:prstGeom>
              </p:spPr>
            </p:pic>
          </p:grpSp>
          <p:grpSp>
            <p:nvGrpSpPr>
              <p:cNvPr id="51" name="Group 52">
                <a:extLst>
                  <a:ext uri="{FF2B5EF4-FFF2-40B4-BE49-F238E27FC236}">
                    <a16:creationId xmlns:a16="http://schemas.microsoft.com/office/drawing/2014/main" id="{A4CCAEEC-69B8-4923-BAAC-EA16CBF51566}"/>
                  </a:ext>
                </a:extLst>
              </p:cNvPr>
              <p:cNvGrpSpPr/>
              <p:nvPr/>
            </p:nvGrpSpPr>
            <p:grpSpPr>
              <a:xfrm>
                <a:off x="5047836" y="3115886"/>
                <a:ext cx="1671719" cy="688514"/>
                <a:chOff x="5114500" y="3040514"/>
                <a:chExt cx="1671719" cy="688514"/>
              </a:xfrm>
            </p:grpSpPr>
            <p:sp>
              <p:nvSpPr>
                <p:cNvPr id="52" name="Rectangle 53">
                  <a:extLst>
                    <a:ext uri="{FF2B5EF4-FFF2-40B4-BE49-F238E27FC236}">
                      <a16:creationId xmlns:a16="http://schemas.microsoft.com/office/drawing/2014/main" id="{B139561C-C1AD-48FB-9657-D119F458669E}"/>
                    </a:ext>
                  </a:extLst>
                </p:cNvPr>
                <p:cNvSpPr/>
                <p:nvPr/>
              </p:nvSpPr>
              <p:spPr bwMode="auto">
                <a:xfrm>
                  <a:off x="5114500" y="3535202"/>
                  <a:ext cx="1671719" cy="193826"/>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API Management</a:t>
                  </a:r>
                </a:p>
              </p:txBody>
            </p:sp>
            <p:pic>
              <p:nvPicPr>
                <p:cNvPr id="53" name="Picture 54">
                  <a:extLst>
                    <a:ext uri="{FF2B5EF4-FFF2-40B4-BE49-F238E27FC236}">
                      <a16:creationId xmlns:a16="http://schemas.microsoft.com/office/drawing/2014/main" id="{AA19582F-8D43-4753-B1D6-24EC320A0712}"/>
                    </a:ext>
                  </a:extLst>
                </p:cNvPr>
                <p:cNvPicPr>
                  <a:picLocks noChangeAspect="1"/>
                </p:cNvPicPr>
                <p:nvPr/>
              </p:nvPicPr>
              <p:blipFill>
                <a:blip r:embed="rId8"/>
                <a:stretch>
                  <a:fillRect/>
                </a:stretch>
              </p:blipFill>
              <p:spPr>
                <a:xfrm>
                  <a:off x="5747076" y="3040514"/>
                  <a:ext cx="456920" cy="456920"/>
                </a:xfrm>
                <a:prstGeom prst="rect">
                  <a:avLst/>
                </a:prstGeom>
              </p:spPr>
            </p:pic>
          </p:grpSp>
        </p:grpSp>
        <p:pic>
          <p:nvPicPr>
            <p:cNvPr id="47" name="Picture 48">
              <a:extLst>
                <a:ext uri="{FF2B5EF4-FFF2-40B4-BE49-F238E27FC236}">
                  <a16:creationId xmlns:a16="http://schemas.microsoft.com/office/drawing/2014/main" id="{8249428A-4D4C-4122-94FE-64CCA64E2DB0}"/>
                </a:ext>
              </a:extLst>
            </p:cNvPr>
            <p:cNvPicPr>
              <a:picLocks noChangeAspect="1"/>
            </p:cNvPicPr>
            <p:nvPr/>
          </p:nvPicPr>
          <p:blipFill>
            <a:blip r:embed="rId9"/>
            <a:stretch>
              <a:fillRect/>
            </a:stretch>
          </p:blipFill>
          <p:spPr>
            <a:xfrm>
              <a:off x="5913319" y="1773995"/>
              <a:ext cx="460795" cy="460795"/>
            </a:xfrm>
            <a:prstGeom prst="rect">
              <a:avLst/>
            </a:prstGeom>
          </p:spPr>
        </p:pic>
      </p:grpSp>
      <p:pic>
        <p:nvPicPr>
          <p:cNvPr id="58" name="Picture 59">
            <a:extLst>
              <a:ext uri="{FF2B5EF4-FFF2-40B4-BE49-F238E27FC236}">
                <a16:creationId xmlns:a16="http://schemas.microsoft.com/office/drawing/2014/main" id="{3607A9A7-26DD-4218-9121-3241FAF15C23}"/>
              </a:ext>
            </a:extLst>
          </p:cNvPr>
          <p:cNvPicPr>
            <a:picLocks noChangeAspect="1"/>
          </p:cNvPicPr>
          <p:nvPr/>
        </p:nvPicPr>
        <p:blipFill>
          <a:blip r:embed="rId10"/>
          <a:stretch>
            <a:fillRect/>
          </a:stretch>
        </p:blipFill>
        <p:spPr>
          <a:xfrm>
            <a:off x="7749813" y="5983359"/>
            <a:ext cx="670494" cy="341794"/>
          </a:xfrm>
          <a:prstGeom prst="rect">
            <a:avLst/>
          </a:prstGeom>
        </p:spPr>
      </p:pic>
      <p:cxnSp>
        <p:nvCxnSpPr>
          <p:cNvPr id="59" name="Straight Connector 60">
            <a:extLst>
              <a:ext uri="{FF2B5EF4-FFF2-40B4-BE49-F238E27FC236}">
                <a16:creationId xmlns:a16="http://schemas.microsoft.com/office/drawing/2014/main" id="{6DCB10C3-F809-4DD7-A813-044D53704799}"/>
              </a:ext>
            </a:extLst>
          </p:cNvPr>
          <p:cNvCxnSpPr/>
          <p:nvPr/>
        </p:nvCxnSpPr>
        <p:spPr>
          <a:xfrm flipV="1">
            <a:off x="7216488" y="5112784"/>
            <a:ext cx="0" cy="308440"/>
          </a:xfrm>
          <a:prstGeom prst="line">
            <a:avLst/>
          </a:prstGeom>
          <a:noFill/>
          <a:ln w="38100" cap="flat" cmpd="sng" algn="ctr">
            <a:solidFill>
              <a:srgbClr val="353535">
                <a:lumMod val="40000"/>
                <a:lumOff val="60000"/>
              </a:srgbClr>
            </a:solidFill>
            <a:prstDash val="solid"/>
            <a:headEnd type="none"/>
            <a:tailEnd type="none"/>
          </a:ln>
          <a:effectLst/>
        </p:spPr>
      </p:cxnSp>
      <p:pic>
        <p:nvPicPr>
          <p:cNvPr id="60" name="Picture 61">
            <a:extLst>
              <a:ext uri="{FF2B5EF4-FFF2-40B4-BE49-F238E27FC236}">
                <a16:creationId xmlns:a16="http://schemas.microsoft.com/office/drawing/2014/main" id="{88351325-6983-4AB8-92F4-91F2AB28B9FB}"/>
              </a:ext>
            </a:extLst>
          </p:cNvPr>
          <p:cNvPicPr>
            <a:picLocks noChangeAspect="1"/>
          </p:cNvPicPr>
          <p:nvPr/>
        </p:nvPicPr>
        <p:blipFill>
          <a:blip r:embed="rId11"/>
          <a:stretch>
            <a:fillRect/>
          </a:stretch>
        </p:blipFill>
        <p:spPr>
          <a:xfrm>
            <a:off x="9712054" y="5792976"/>
            <a:ext cx="856758" cy="249652"/>
          </a:xfrm>
          <a:prstGeom prst="rect">
            <a:avLst/>
          </a:prstGeom>
        </p:spPr>
      </p:pic>
      <p:pic>
        <p:nvPicPr>
          <p:cNvPr id="61" name="Picture 63">
            <a:extLst>
              <a:ext uri="{FF2B5EF4-FFF2-40B4-BE49-F238E27FC236}">
                <a16:creationId xmlns:a16="http://schemas.microsoft.com/office/drawing/2014/main" id="{74B36A85-C47E-40BC-941F-580D0A0313E4}"/>
              </a:ext>
            </a:extLst>
          </p:cNvPr>
          <p:cNvPicPr>
            <a:picLocks noChangeAspect="1"/>
          </p:cNvPicPr>
          <p:nvPr/>
        </p:nvPicPr>
        <p:blipFill>
          <a:blip r:embed="rId12"/>
          <a:stretch>
            <a:fillRect/>
          </a:stretch>
        </p:blipFill>
        <p:spPr>
          <a:xfrm>
            <a:off x="10474641" y="2852581"/>
            <a:ext cx="476123" cy="476123"/>
          </a:xfrm>
          <a:prstGeom prst="rect">
            <a:avLst/>
          </a:prstGeom>
        </p:spPr>
      </p:pic>
      <p:sp>
        <p:nvSpPr>
          <p:cNvPr id="62" name="Rectangle 64">
            <a:extLst>
              <a:ext uri="{FF2B5EF4-FFF2-40B4-BE49-F238E27FC236}">
                <a16:creationId xmlns:a16="http://schemas.microsoft.com/office/drawing/2014/main" id="{74EA2CCC-C6CA-4CBD-9BD8-8053C418FB9E}"/>
              </a:ext>
            </a:extLst>
          </p:cNvPr>
          <p:cNvSpPr/>
          <p:nvPr/>
        </p:nvSpPr>
        <p:spPr bwMode="auto">
          <a:xfrm>
            <a:off x="10592993" y="3007087"/>
            <a:ext cx="1671245" cy="19377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B2B &amp; EDI</a:t>
            </a:r>
          </a:p>
        </p:txBody>
      </p:sp>
      <p:cxnSp>
        <p:nvCxnSpPr>
          <p:cNvPr id="63" name="Straight Connector 67">
            <a:extLst>
              <a:ext uri="{FF2B5EF4-FFF2-40B4-BE49-F238E27FC236}">
                <a16:creationId xmlns:a16="http://schemas.microsoft.com/office/drawing/2014/main" id="{A0D93C49-D71D-48FC-8380-6B232B3123BD}"/>
              </a:ext>
            </a:extLst>
          </p:cNvPr>
          <p:cNvCxnSpPr/>
          <p:nvPr/>
        </p:nvCxnSpPr>
        <p:spPr>
          <a:xfrm flipV="1">
            <a:off x="8968840" y="5094548"/>
            <a:ext cx="0" cy="300577"/>
          </a:xfrm>
          <a:prstGeom prst="line">
            <a:avLst/>
          </a:prstGeom>
          <a:noFill/>
          <a:ln w="38100" cap="flat" cmpd="sng" algn="ctr">
            <a:solidFill>
              <a:srgbClr val="353535">
                <a:lumMod val="40000"/>
                <a:lumOff val="60000"/>
              </a:srgbClr>
            </a:solidFill>
            <a:prstDash val="solid"/>
            <a:headEnd type="none"/>
            <a:tailEnd type="none"/>
          </a:ln>
          <a:effectLst/>
        </p:spPr>
      </p:cxnSp>
      <p:pic>
        <p:nvPicPr>
          <p:cNvPr id="64" name="Picture 73">
            <a:extLst>
              <a:ext uri="{FF2B5EF4-FFF2-40B4-BE49-F238E27FC236}">
                <a16:creationId xmlns:a16="http://schemas.microsoft.com/office/drawing/2014/main" id="{0E418DFD-A1C9-427F-B2EC-7AFCA908D4A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41709" y="1067087"/>
            <a:ext cx="1419339" cy="490677"/>
          </a:xfrm>
          <a:prstGeom prst="rect">
            <a:avLst/>
          </a:prstGeom>
        </p:spPr>
      </p:pic>
      <p:pic>
        <p:nvPicPr>
          <p:cNvPr id="65" name="Picture 74">
            <a:extLst>
              <a:ext uri="{FF2B5EF4-FFF2-40B4-BE49-F238E27FC236}">
                <a16:creationId xmlns:a16="http://schemas.microsoft.com/office/drawing/2014/main" id="{B6A60CC7-7AE5-4CAA-A3A2-D38F5E2464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56101" y="1511242"/>
            <a:ext cx="631150" cy="631150"/>
          </a:xfrm>
          <a:prstGeom prst="rect">
            <a:avLst/>
          </a:prstGeom>
        </p:spPr>
      </p:pic>
      <p:cxnSp>
        <p:nvCxnSpPr>
          <p:cNvPr id="66" name="Straight Connector 75">
            <a:extLst>
              <a:ext uri="{FF2B5EF4-FFF2-40B4-BE49-F238E27FC236}">
                <a16:creationId xmlns:a16="http://schemas.microsoft.com/office/drawing/2014/main" id="{C7F3F09C-CDF5-40D0-A53F-F10DB22B112C}"/>
              </a:ext>
            </a:extLst>
          </p:cNvPr>
          <p:cNvCxnSpPr/>
          <p:nvPr/>
        </p:nvCxnSpPr>
        <p:spPr>
          <a:xfrm>
            <a:off x="9542298" y="1307347"/>
            <a:ext cx="748978"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67" name="Straight Connector 76">
            <a:extLst>
              <a:ext uri="{FF2B5EF4-FFF2-40B4-BE49-F238E27FC236}">
                <a16:creationId xmlns:a16="http://schemas.microsoft.com/office/drawing/2014/main" id="{07A2C608-3070-4EA0-BF37-74C6242790D2}"/>
              </a:ext>
            </a:extLst>
          </p:cNvPr>
          <p:cNvCxnSpPr/>
          <p:nvPr/>
        </p:nvCxnSpPr>
        <p:spPr>
          <a:xfrm flipH="1">
            <a:off x="9554342" y="410335"/>
            <a:ext cx="10553" cy="2727804"/>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68" name="Straight Connector 77">
            <a:extLst>
              <a:ext uri="{FF2B5EF4-FFF2-40B4-BE49-F238E27FC236}">
                <a16:creationId xmlns:a16="http://schemas.microsoft.com/office/drawing/2014/main" id="{0F5685A3-39E3-40DA-B05E-FB53DD8DC237}"/>
              </a:ext>
            </a:extLst>
          </p:cNvPr>
          <p:cNvCxnSpPr/>
          <p:nvPr/>
        </p:nvCxnSpPr>
        <p:spPr>
          <a:xfrm flipH="1">
            <a:off x="9554413" y="2307844"/>
            <a:ext cx="768898" cy="0"/>
          </a:xfrm>
          <a:prstGeom prst="line">
            <a:avLst/>
          </a:prstGeom>
          <a:noFill/>
          <a:ln w="38100" cap="flat" cmpd="sng" algn="ctr">
            <a:solidFill>
              <a:srgbClr val="353535">
                <a:lumMod val="40000"/>
                <a:lumOff val="60000"/>
              </a:srgbClr>
            </a:solidFill>
            <a:prstDash val="solid"/>
            <a:headEnd type="none"/>
            <a:tailEnd type="none"/>
          </a:ln>
          <a:effectLst/>
        </p:spPr>
      </p:cxnSp>
      <p:pic>
        <p:nvPicPr>
          <p:cNvPr id="69" name="Picture 78">
            <a:extLst>
              <a:ext uri="{FF2B5EF4-FFF2-40B4-BE49-F238E27FC236}">
                <a16:creationId xmlns:a16="http://schemas.microsoft.com/office/drawing/2014/main" id="{7B48F6AD-45CF-4955-A24D-A5E7B92F267B}"/>
              </a:ext>
            </a:extLst>
          </p:cNvPr>
          <p:cNvPicPr>
            <a:picLocks noChangeAspect="1"/>
          </p:cNvPicPr>
          <p:nvPr/>
        </p:nvPicPr>
        <p:blipFill>
          <a:blip r:embed="rId15">
            <a:duotone>
              <a:srgbClr val="0078D7">
                <a:shade val="45000"/>
                <a:satMod val="135000"/>
              </a:srgbClr>
              <a:prstClr val="white"/>
            </a:duotone>
            <a:extLst>
              <a:ext uri="{BEBA8EAE-BF5A-486C-A8C5-ECC9F3942E4B}">
                <a14:imgProps xmlns:a14="http://schemas.microsoft.com/office/drawing/2010/main">
                  <a14:imgLayer r:embed="rId16">
                    <a14:imgEffect>
                      <a14:colorTemperature colorTemp="7200"/>
                    </a14:imgEffect>
                    <a14:imgEffect>
                      <a14:saturation sat="234000"/>
                    </a14:imgEffect>
                  </a14:imgLayer>
                </a14:imgProps>
              </a:ext>
            </a:extLst>
          </a:blip>
          <a:stretch>
            <a:fillRect/>
          </a:stretch>
        </p:blipFill>
        <p:spPr>
          <a:xfrm>
            <a:off x="10461764" y="-72248"/>
            <a:ext cx="1447590" cy="943580"/>
          </a:xfrm>
          <a:prstGeom prst="rect">
            <a:avLst/>
          </a:prstGeom>
          <a:noFill/>
        </p:spPr>
      </p:pic>
      <p:cxnSp>
        <p:nvCxnSpPr>
          <p:cNvPr id="70" name="Straight Connector 79">
            <a:extLst>
              <a:ext uri="{FF2B5EF4-FFF2-40B4-BE49-F238E27FC236}">
                <a16:creationId xmlns:a16="http://schemas.microsoft.com/office/drawing/2014/main" id="{92196241-97B0-45C4-BB3E-75EF2A6A3DD1}"/>
              </a:ext>
            </a:extLst>
          </p:cNvPr>
          <p:cNvCxnSpPr/>
          <p:nvPr/>
        </p:nvCxnSpPr>
        <p:spPr>
          <a:xfrm>
            <a:off x="8758857" y="1794880"/>
            <a:ext cx="80603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71" name="Straight Connector 80">
            <a:extLst>
              <a:ext uri="{FF2B5EF4-FFF2-40B4-BE49-F238E27FC236}">
                <a16:creationId xmlns:a16="http://schemas.microsoft.com/office/drawing/2014/main" id="{710F5AC6-2CFC-4226-A658-D89EA076DE47}"/>
              </a:ext>
            </a:extLst>
          </p:cNvPr>
          <p:cNvCxnSpPr/>
          <p:nvPr/>
        </p:nvCxnSpPr>
        <p:spPr>
          <a:xfrm flipH="1" flipV="1">
            <a:off x="9566492" y="3128500"/>
            <a:ext cx="744741" cy="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72" name="Straight Connector 81">
            <a:extLst>
              <a:ext uri="{FF2B5EF4-FFF2-40B4-BE49-F238E27FC236}">
                <a16:creationId xmlns:a16="http://schemas.microsoft.com/office/drawing/2014/main" id="{A4B601E3-42C8-40A9-B925-B93D705658CF}"/>
              </a:ext>
            </a:extLst>
          </p:cNvPr>
          <p:cNvCxnSpPr/>
          <p:nvPr/>
        </p:nvCxnSpPr>
        <p:spPr>
          <a:xfrm flipH="1">
            <a:off x="9554413" y="410335"/>
            <a:ext cx="768898" cy="0"/>
          </a:xfrm>
          <a:prstGeom prst="line">
            <a:avLst/>
          </a:prstGeom>
          <a:noFill/>
          <a:ln w="38100" cap="flat" cmpd="sng" algn="ctr">
            <a:solidFill>
              <a:srgbClr val="353535">
                <a:lumMod val="40000"/>
                <a:lumOff val="60000"/>
              </a:srgbClr>
            </a:solidFill>
            <a:prstDash val="solid"/>
            <a:headEnd type="none"/>
            <a:tailEnd type="none"/>
          </a:ln>
          <a:effectLst/>
        </p:spPr>
      </p:cxnSp>
      <p:pic>
        <p:nvPicPr>
          <p:cNvPr id="73" name="Picture 4" descr="Image result for oracle logo">
            <a:extLst>
              <a:ext uri="{FF2B5EF4-FFF2-40B4-BE49-F238E27FC236}">
                <a16:creationId xmlns:a16="http://schemas.microsoft.com/office/drawing/2014/main" id="{36A88731-5623-4B09-BBAD-EEFEA93C1FD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97261" y="6328311"/>
            <a:ext cx="773050" cy="3865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mage result for onedrive logo">
            <a:extLst>
              <a:ext uri="{FF2B5EF4-FFF2-40B4-BE49-F238E27FC236}">
                <a16:creationId xmlns:a16="http://schemas.microsoft.com/office/drawing/2014/main" id="{7C89EC78-91D4-4B41-802A-FC21613BC05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85263" y="1958114"/>
            <a:ext cx="856495" cy="63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002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26D054EE-7CDF-48F6-8F3E-6591FC6720F8}"/>
              </a:ext>
            </a:extLst>
          </p:cNvPr>
          <p:cNvSpPr txBox="1">
            <a:spLocks/>
          </p:cNvSpPr>
          <p:nvPr/>
        </p:nvSpPr>
        <p:spPr>
          <a:xfrm>
            <a:off x="817928" y="1424380"/>
            <a:ext cx="6971918" cy="1351760"/>
          </a:xfrm>
          <a:prstGeom prst="rect">
            <a:avLst/>
          </a:prstGeom>
        </p:spPr>
        <p:txBody>
          <a:bodyPr vert="horz" lIns="91427" tIns="45713" rIns="91427" bIns="45713"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70235">
              <a:defRPr/>
            </a:pPr>
            <a:r>
              <a:rPr lang="en-US" sz="2040" spc="-52" dirty="0">
                <a:gradFill>
                  <a:gsLst>
                    <a:gs pos="1250">
                      <a:srgbClr val="FFFFFF"/>
                    </a:gs>
                    <a:gs pos="100000">
                      <a:srgbClr val="FFFFFF"/>
                    </a:gs>
                  </a:gsLst>
                  <a:lin ang="5400000" scaled="0"/>
                </a:gradFill>
                <a:latin typeface="Segoe UI Semibold"/>
              </a:rPr>
              <a:t>Announcing….</a:t>
            </a:r>
          </a:p>
          <a:p>
            <a:pPr defTabSz="970235">
              <a:defRPr/>
            </a:pPr>
            <a:r>
              <a:rPr lang="en-US" sz="3264" spc="-52" dirty="0">
                <a:gradFill>
                  <a:gsLst>
                    <a:gs pos="1250">
                      <a:srgbClr val="FFFFFF"/>
                    </a:gs>
                    <a:gs pos="100000">
                      <a:srgbClr val="FFFFFF"/>
                    </a:gs>
                  </a:gsLst>
                  <a:lin ang="5400000" scaled="0"/>
                </a:gradFill>
                <a:latin typeface="Segoe UI Semibold"/>
              </a:rPr>
              <a:t>SAP Connector Public Preview</a:t>
            </a:r>
          </a:p>
        </p:txBody>
      </p:sp>
      <p:sp>
        <p:nvSpPr>
          <p:cNvPr id="3" name="Text Placeholder 11">
            <a:extLst>
              <a:ext uri="{FF2B5EF4-FFF2-40B4-BE49-F238E27FC236}">
                <a16:creationId xmlns:a16="http://schemas.microsoft.com/office/drawing/2014/main" id="{87FA25D3-4CD5-4365-9AEE-A34731A2C8D6}"/>
              </a:ext>
            </a:extLst>
          </p:cNvPr>
          <p:cNvSpPr txBox="1">
            <a:spLocks/>
          </p:cNvSpPr>
          <p:nvPr/>
        </p:nvSpPr>
        <p:spPr>
          <a:xfrm>
            <a:off x="822461" y="2929236"/>
            <a:ext cx="5377859" cy="3244563"/>
          </a:xfrm>
          <a:prstGeom prst="rect">
            <a:avLst/>
          </a:prstGeom>
        </p:spPr>
        <p:txBody>
          <a:bodyPr vert="horz" lIns="91427" tIns="45713" rIns="91427" bIns="45713"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Easy integration</a:t>
            </a:r>
          </a:p>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Send data to SAP ECC systems</a:t>
            </a:r>
          </a:p>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Receive data via webhook from SAP ECC</a:t>
            </a:r>
          </a:p>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BAPI, RFC and IDOC support</a:t>
            </a:r>
          </a:p>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No SAP system footprint</a:t>
            </a:r>
          </a:p>
          <a:p>
            <a:pPr marL="349724" indent="-349724" defTabSz="970235">
              <a:buFont typeface="Arial" panose="020B0604020202020204" pitchFamily="34" charset="0"/>
              <a:buChar char="•"/>
              <a:defRPr/>
            </a:pPr>
            <a:r>
              <a:rPr lang="en-US" sz="2040">
                <a:gradFill>
                  <a:gsLst>
                    <a:gs pos="1250">
                      <a:srgbClr val="FFFFFF"/>
                    </a:gs>
                    <a:gs pos="100000">
                      <a:srgbClr val="FFFFFF"/>
                    </a:gs>
                  </a:gsLst>
                  <a:lin ang="5400000" scaled="0"/>
                </a:gradFill>
              </a:rPr>
              <a:t>Generate schemas for mapping</a:t>
            </a: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48453" y="593141"/>
            <a:ext cx="5587139" cy="6400889"/>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4">
              <a:defRPr/>
            </a:pPr>
            <a:endParaRPr lang="en-US">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1429" y="776089"/>
            <a:ext cx="5404166" cy="6217941"/>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a:solidFill>
                <a:prstClr val="white"/>
              </a:solidFill>
              <a:latin typeface="Calibri" panose="020F0502020204030204"/>
            </a:endParaRPr>
          </a:p>
        </p:txBody>
      </p:sp>
      <p:pic>
        <p:nvPicPr>
          <p:cNvPr id="8" name="Picture 7">
            <a:extLst>
              <a:ext uri="{FF2B5EF4-FFF2-40B4-BE49-F238E27FC236}">
                <a16:creationId xmlns:a16="http://schemas.microsoft.com/office/drawing/2014/main" id="{2EB86CD5-8E90-46F1-AD64-58F5455D8D92}"/>
              </a:ext>
            </a:extLst>
          </p:cNvPr>
          <p:cNvPicPr>
            <a:picLocks noChangeAspect="1"/>
          </p:cNvPicPr>
          <p:nvPr/>
        </p:nvPicPr>
        <p:blipFill>
          <a:blip r:embed="rId3"/>
          <a:stretch>
            <a:fillRect/>
          </a:stretch>
        </p:blipFill>
        <p:spPr>
          <a:xfrm>
            <a:off x="7132941" y="857363"/>
            <a:ext cx="6283798" cy="6241052"/>
          </a:xfrm>
          <a:prstGeom prst="rect">
            <a:avLst/>
          </a:prstGeom>
        </p:spPr>
      </p:pic>
      <p:sp>
        <p:nvSpPr>
          <p:cNvPr id="7" name="TextBox 8">
            <a:extLst>
              <a:ext uri="{FF2B5EF4-FFF2-40B4-BE49-F238E27FC236}">
                <a16:creationId xmlns:a16="http://schemas.microsoft.com/office/drawing/2014/main" id="{34F8DE29-63B2-42DF-A088-18F90EB7886A}"/>
              </a:ext>
            </a:extLst>
          </p:cNvPr>
          <p:cNvSpPr txBox="1"/>
          <p:nvPr/>
        </p:nvSpPr>
        <p:spPr>
          <a:xfrm rot="968275">
            <a:off x="5982861" y="413572"/>
            <a:ext cx="8932740" cy="512317"/>
          </a:xfrm>
          <a:prstGeom prst="rect">
            <a:avLst/>
          </a:prstGeom>
          <a:solidFill>
            <a:srgbClr val="FFB900"/>
          </a:solidFill>
        </p:spPr>
        <p:txBody>
          <a:bodyPr wrap="square" lIns="0" tIns="0" rIns="0" bIns="0" rtlCol="0">
            <a:spAutoFit/>
          </a:bodyPr>
          <a:lstStyle/>
          <a:p>
            <a:pPr algn="ctr" defTabSz="932563">
              <a:defRPr/>
            </a:pPr>
            <a:r>
              <a:rPr lang="en-US" sz="3264" dirty="0">
                <a:solidFill>
                  <a:srgbClr val="FFFFFF"/>
                </a:solidFill>
                <a:latin typeface="Segoe UI"/>
              </a:rPr>
              <a:t>Preview</a:t>
            </a:r>
          </a:p>
        </p:txBody>
      </p:sp>
      <p:sp>
        <p:nvSpPr>
          <p:cNvPr id="10" name="TextBox 54">
            <a:extLst>
              <a:ext uri="{FF2B5EF4-FFF2-40B4-BE49-F238E27FC236}">
                <a16:creationId xmlns:a16="http://schemas.microsoft.com/office/drawing/2014/main" id="{54728322-031F-4013-83A0-0A4F6D9D6F0E}"/>
              </a:ext>
            </a:extLst>
          </p:cNvPr>
          <p:cNvSpPr txBox="1"/>
          <p:nvPr/>
        </p:nvSpPr>
        <p:spPr>
          <a:xfrm>
            <a:off x="3748149" y="6620491"/>
            <a:ext cx="8642499" cy="261194"/>
          </a:xfrm>
          <a:prstGeom prst="rect">
            <a:avLst/>
          </a:prstGeom>
          <a:solidFill>
            <a:schemeClr val="tx1"/>
          </a:solidFill>
        </p:spPr>
        <p:txBody>
          <a:bodyPr wrap="square" lIns="0" tIns="0" rIns="0" bIns="0" rtlCol="0">
            <a:spAutoFit/>
          </a:bodyPr>
          <a:lstStyle/>
          <a:p>
            <a:pPr defTabSz="951121">
              <a:defRPr/>
            </a:pPr>
            <a:r>
              <a:rPr lang="en-US" sz="1664" dirty="0">
                <a:solidFill>
                  <a:srgbClr val="0078D7"/>
                </a:solidFill>
                <a:latin typeface="Segoe UI"/>
              </a:rPr>
              <a:t>Learn more</a:t>
            </a:r>
            <a:r>
              <a:rPr lang="en-US" sz="1664" dirty="0">
                <a:solidFill>
                  <a:srgbClr val="002050"/>
                </a:solidFill>
                <a:latin typeface="Segoe UI"/>
              </a:rPr>
              <a:t>: </a:t>
            </a:r>
            <a:r>
              <a:rPr lang="en-US" sz="1664" dirty="0">
                <a:solidFill>
                  <a:srgbClr val="0D0D0D"/>
                </a:solidFill>
                <a:latin typeface="Segoe UI"/>
                <a:cs typeface="Segoe UI Semibold" panose="020B0502040204020203" pitchFamily="34" charset="0"/>
              </a:rPr>
              <a:t>BRK2028(Hybrid Integration for the enterprise with Azure Integration Services</a:t>
            </a:r>
            <a:r>
              <a:rPr lang="en-US" sz="1664" dirty="0">
                <a:solidFill>
                  <a:prstClr val="black"/>
                </a:solidFill>
                <a:latin typeface="Segoe UI"/>
                <a:cs typeface="Segoe UI Semibold" panose="020B0502040204020203" pitchFamily="34" charset="0"/>
              </a:rPr>
              <a:t>)</a:t>
            </a:r>
          </a:p>
        </p:txBody>
      </p:sp>
    </p:spTree>
    <p:extLst>
      <p:ext uri="{BB962C8B-B14F-4D97-AF65-F5344CB8AC3E}">
        <p14:creationId xmlns:p14="http://schemas.microsoft.com/office/powerpoint/2010/main" val="3688659586"/>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6996EFB-1486-413E-BA4D-B42C5FC22A48}"/>
              </a:ext>
            </a:extLst>
          </p:cNvPr>
          <p:cNvSpPr>
            <a:spLocks noGrp="1"/>
          </p:cNvSpPr>
          <p:nvPr>
            <p:ph type="title"/>
          </p:nvPr>
        </p:nvSpPr>
        <p:spPr/>
        <p:txBody>
          <a:bodyPr/>
          <a:lstStyle/>
          <a:p>
            <a:r>
              <a:rPr lang="ja-JP" altLang="en-US" dirty="0"/>
              <a:t>サーバレスでステートフル・ロングランニングワークロード</a:t>
            </a:r>
            <a:br>
              <a:rPr lang="ja-JP" altLang="en-US" dirty="0"/>
            </a:br>
            <a:r>
              <a:rPr lang="en-US" altLang="ja-JP" dirty="0"/>
              <a:t>〜 Azure</a:t>
            </a:r>
            <a:r>
              <a:rPr lang="ja-JP" altLang="en-US" dirty="0"/>
              <a:t>における選択肢</a:t>
            </a:r>
            <a:endParaRPr kumimoji="1" lang="ja-JP" altLang="en-US" dirty="0"/>
          </a:p>
        </p:txBody>
      </p:sp>
      <p:graphicFrame>
        <p:nvGraphicFramePr>
          <p:cNvPr id="4" name="Table 8">
            <a:extLst>
              <a:ext uri="{FF2B5EF4-FFF2-40B4-BE49-F238E27FC236}">
                <a16:creationId xmlns:a16="http://schemas.microsoft.com/office/drawing/2014/main" id="{C332B04E-FB2F-494F-BB96-595EC0EF24E6}"/>
              </a:ext>
            </a:extLst>
          </p:cNvPr>
          <p:cNvGraphicFramePr>
            <a:graphicFrameLocks noGrp="1"/>
          </p:cNvGraphicFramePr>
          <p:nvPr>
            <p:extLst>
              <p:ext uri="{D42A27DB-BD31-4B8C-83A1-F6EECF244321}">
                <p14:modId xmlns:p14="http://schemas.microsoft.com/office/powerpoint/2010/main" val="3211748311"/>
              </p:ext>
            </p:extLst>
          </p:nvPr>
        </p:nvGraphicFramePr>
        <p:xfrm>
          <a:off x="808037" y="2637361"/>
          <a:ext cx="5334000" cy="2621280"/>
        </p:xfrm>
        <a:graphic>
          <a:graphicData uri="http://schemas.openxmlformats.org/drawingml/2006/table">
            <a:tbl>
              <a:tblPr firstRow="1" bandRow="1">
                <a:tableStyleId>{69012ECD-51FC-41F1-AA8D-1B2483CD663E}</a:tableStyleId>
              </a:tblPr>
              <a:tblGrid>
                <a:gridCol w="5334000">
                  <a:extLst>
                    <a:ext uri="{9D8B030D-6E8A-4147-A177-3AD203B41FA5}">
                      <a16:colId xmlns:a16="http://schemas.microsoft.com/office/drawing/2014/main" val="3454221553"/>
                    </a:ext>
                  </a:extLst>
                </a:gridCol>
              </a:tblGrid>
              <a:tr h="558608">
                <a:tc>
                  <a:txBody>
                    <a:bodyPr/>
                    <a:lstStyle/>
                    <a:p>
                      <a:pPr algn="ctr"/>
                      <a:r>
                        <a:rPr lang="en-US" sz="4000" dirty="0"/>
                        <a:t>Durable Functions</a:t>
                      </a:r>
                    </a:p>
                  </a:txBody>
                  <a:tcPr/>
                </a:tc>
                <a:extLst>
                  <a:ext uri="{0D108BD9-81ED-4DB2-BD59-A6C34878D82A}">
                    <a16:rowId xmlns:a16="http://schemas.microsoft.com/office/drawing/2014/main" val="3812555966"/>
                  </a:ext>
                </a:extLst>
              </a:tr>
              <a:tr h="1716450">
                <a:tc>
                  <a:txBody>
                    <a:bodyPr/>
                    <a:lstStyle/>
                    <a:p>
                      <a:pPr marL="285750" indent="-285750">
                        <a:buFont typeface="Arial" panose="020B0604020202020204" pitchFamily="34" charset="0"/>
                        <a:buChar char="•"/>
                      </a:pPr>
                      <a:r>
                        <a:rPr lang="ja-JP" altLang="en-US" sz="2000"/>
                        <a:t>プログラミングによる命令的アプローチでワークフローを定義</a:t>
                      </a:r>
                      <a:r>
                        <a:rPr lang="en-US" altLang="ja-JP" sz="2000" dirty="0"/>
                        <a:t> (Orchestration / Activity / Client</a:t>
                      </a:r>
                      <a:r>
                        <a:rPr lang="ja-JP" altLang="en-US" sz="2000"/>
                        <a:t>関数</a:t>
                      </a:r>
                      <a:r>
                        <a:rPr lang="en-US" altLang="ja-JP" sz="2000" dirty="0"/>
                        <a:t>)</a:t>
                      </a:r>
                    </a:p>
                    <a:p>
                      <a:pPr marL="285750" indent="-285750">
                        <a:buFont typeface="Arial" panose="020B0604020202020204" pitchFamily="34" charset="0"/>
                        <a:buChar char="•"/>
                      </a:pPr>
                      <a:r>
                        <a:rPr lang="ja-JP" altLang="en-US" sz="2000"/>
                        <a:t>サポート言語が限定</a:t>
                      </a:r>
                      <a:r>
                        <a:rPr lang="en-US" altLang="ja-JP" sz="2000" dirty="0"/>
                        <a:t> (C#, F#, Node.JS)</a:t>
                      </a:r>
                    </a:p>
                    <a:p>
                      <a:pPr marL="285750" indent="-285750">
                        <a:buFont typeface="Arial" panose="020B0604020202020204" pitchFamily="34" charset="0"/>
                        <a:buChar char="•"/>
                      </a:pPr>
                      <a:r>
                        <a:rPr lang="ja-JP" altLang="en-US" sz="2000"/>
                        <a:t>サービス連携：</a:t>
                      </a:r>
                      <a:r>
                        <a:rPr lang="en-US" altLang="ja-JP" sz="2000" dirty="0"/>
                        <a:t>Binding</a:t>
                      </a:r>
                      <a:r>
                        <a:rPr lang="ja-JP" altLang="en-US" sz="2000"/>
                        <a:t>やプログラムによる柔軟な対応が可能で、カスタム</a:t>
                      </a:r>
                      <a:r>
                        <a:rPr lang="en-US" altLang="ja-JP" sz="2000" dirty="0"/>
                        <a:t>Binding</a:t>
                      </a:r>
                      <a:r>
                        <a:rPr lang="ja-JP" altLang="en-US" sz="2000"/>
                        <a:t>定義も可能</a:t>
                      </a:r>
                      <a:endParaRPr lang="en-US" altLang="ja-JP" sz="2000" dirty="0"/>
                    </a:p>
                  </a:txBody>
                  <a:tcPr/>
                </a:tc>
                <a:extLst>
                  <a:ext uri="{0D108BD9-81ED-4DB2-BD59-A6C34878D82A}">
                    <a16:rowId xmlns:a16="http://schemas.microsoft.com/office/drawing/2014/main" val="2288628415"/>
                  </a:ext>
                </a:extLst>
              </a:tr>
            </a:tbl>
          </a:graphicData>
        </a:graphic>
      </p:graphicFrame>
      <p:graphicFrame>
        <p:nvGraphicFramePr>
          <p:cNvPr id="5" name="Table 9">
            <a:extLst>
              <a:ext uri="{FF2B5EF4-FFF2-40B4-BE49-F238E27FC236}">
                <a16:creationId xmlns:a16="http://schemas.microsoft.com/office/drawing/2014/main" id="{C3A7E788-7948-43FE-A360-F9E4CE686318}"/>
              </a:ext>
            </a:extLst>
          </p:cNvPr>
          <p:cNvGraphicFramePr>
            <a:graphicFrameLocks noGrp="1"/>
          </p:cNvGraphicFramePr>
          <p:nvPr>
            <p:extLst>
              <p:ext uri="{D42A27DB-BD31-4B8C-83A1-F6EECF244321}">
                <p14:modId xmlns:p14="http://schemas.microsoft.com/office/powerpoint/2010/main" val="3253227630"/>
              </p:ext>
            </p:extLst>
          </p:nvPr>
        </p:nvGraphicFramePr>
        <p:xfrm>
          <a:off x="6434261" y="2637361"/>
          <a:ext cx="5232276" cy="2809540"/>
        </p:xfrm>
        <a:graphic>
          <a:graphicData uri="http://schemas.openxmlformats.org/drawingml/2006/table">
            <a:tbl>
              <a:tblPr firstRow="1" bandRow="1">
                <a:tableStyleId>{69012ECD-51FC-41F1-AA8D-1B2483CD663E}</a:tableStyleId>
              </a:tblPr>
              <a:tblGrid>
                <a:gridCol w="5232276">
                  <a:extLst>
                    <a:ext uri="{9D8B030D-6E8A-4147-A177-3AD203B41FA5}">
                      <a16:colId xmlns:a16="http://schemas.microsoft.com/office/drawing/2014/main" val="3454221553"/>
                    </a:ext>
                  </a:extLst>
                </a:gridCol>
              </a:tblGrid>
              <a:tr h="554256">
                <a:tc>
                  <a:txBody>
                    <a:bodyPr/>
                    <a:lstStyle/>
                    <a:p>
                      <a:pPr algn="ctr"/>
                      <a:r>
                        <a:rPr lang="en-US" sz="4000" dirty="0"/>
                        <a:t>Logic Apps</a:t>
                      </a:r>
                    </a:p>
                  </a:txBody>
                  <a:tcPr/>
                </a:tc>
                <a:extLst>
                  <a:ext uri="{0D108BD9-81ED-4DB2-BD59-A6C34878D82A}">
                    <a16:rowId xmlns:a16="http://schemas.microsoft.com/office/drawing/2014/main" val="3812555966"/>
                  </a:ext>
                </a:extLst>
              </a:tr>
              <a:tr h="2108500">
                <a:tc>
                  <a:txBody>
                    <a:bodyPr/>
                    <a:lstStyle/>
                    <a:p>
                      <a:pPr marL="285750" indent="-285750">
                        <a:buFont typeface="Arial" panose="020B0604020202020204" pitchFamily="34" charset="0"/>
                        <a:buChar char="•"/>
                      </a:pPr>
                      <a:r>
                        <a:rPr lang="en-US" altLang="ja-JP" sz="2000" dirty="0"/>
                        <a:t>JSON</a:t>
                      </a:r>
                      <a:r>
                        <a:rPr lang="ja-JP" altLang="en-US" sz="2000"/>
                        <a:t>で宣言的にワークフローを定義</a:t>
                      </a:r>
                      <a:endParaRPr lang="en-US" altLang="ja-JP" sz="2000" dirty="0"/>
                    </a:p>
                    <a:p>
                      <a:pPr marL="285750" indent="-285750">
                        <a:buFont typeface="Arial" panose="020B0604020202020204" pitchFamily="34" charset="0"/>
                        <a:buChar char="•"/>
                      </a:pPr>
                      <a:r>
                        <a:rPr lang="ja-JP" altLang="en-US" sz="2000"/>
                        <a:t>デザイナーツールでワークフロー定義も可</a:t>
                      </a:r>
                      <a:endParaRPr lang="en-US" altLang="ja-JP" sz="2000" dirty="0"/>
                    </a:p>
                    <a:p>
                      <a:pPr marL="285750" indent="-285750">
                        <a:buFont typeface="Arial" panose="020B0604020202020204" pitchFamily="34" charset="0"/>
                        <a:buChar char="•"/>
                      </a:pPr>
                      <a:r>
                        <a:rPr lang="ja-JP" altLang="en-US" sz="2000"/>
                        <a:t>サービス連携：</a:t>
                      </a:r>
                      <a:r>
                        <a:rPr lang="en-US" altLang="ja-JP" sz="2000" dirty="0"/>
                        <a:t>API/</a:t>
                      </a:r>
                      <a:r>
                        <a:rPr lang="ja-JP" altLang="en-US" sz="2000"/>
                        <a:t>コネクタを通じた連携になる。</a:t>
                      </a:r>
                      <a:r>
                        <a:rPr lang="en-US" altLang="ja-JP" sz="2000" dirty="0"/>
                        <a:t>200+</a:t>
                      </a:r>
                      <a:r>
                        <a:rPr lang="ja-JP" altLang="en-US" sz="2000"/>
                        <a:t>の豊富なコテクタが提供されておりカスタムコネクタの定義も可</a:t>
                      </a:r>
                      <a:endParaRPr lang="en-US" altLang="ja-JP" sz="2000" dirty="0"/>
                    </a:p>
                  </a:txBody>
                  <a:tcPr/>
                </a:tc>
                <a:extLst>
                  <a:ext uri="{0D108BD9-81ED-4DB2-BD59-A6C34878D82A}">
                    <a16:rowId xmlns:a16="http://schemas.microsoft.com/office/drawing/2014/main" val="2288628415"/>
                  </a:ext>
                </a:extLst>
              </a:tr>
            </a:tbl>
          </a:graphicData>
        </a:graphic>
      </p:graphicFrame>
      <p:pic>
        <p:nvPicPr>
          <p:cNvPr id="6" name="Picture 10">
            <a:extLst>
              <a:ext uri="{FF2B5EF4-FFF2-40B4-BE49-F238E27FC236}">
                <a16:creationId xmlns:a16="http://schemas.microsoft.com/office/drawing/2014/main" id="{7C57652F-88B1-4DB3-A01A-72A99FA97CB4}"/>
              </a:ext>
            </a:extLst>
          </p:cNvPr>
          <p:cNvPicPr>
            <a:picLocks noChangeAspect="1"/>
          </p:cNvPicPr>
          <p:nvPr/>
        </p:nvPicPr>
        <p:blipFill>
          <a:blip r:embed="rId2"/>
          <a:stretch>
            <a:fillRect/>
          </a:stretch>
        </p:blipFill>
        <p:spPr>
          <a:xfrm>
            <a:off x="6382943" y="1634638"/>
            <a:ext cx="1059430" cy="918309"/>
          </a:xfrm>
          <a:prstGeom prst="rect">
            <a:avLst/>
          </a:prstGeom>
        </p:spPr>
      </p:pic>
      <p:pic>
        <p:nvPicPr>
          <p:cNvPr id="7" name="Picture 6">
            <a:extLst>
              <a:ext uri="{FF2B5EF4-FFF2-40B4-BE49-F238E27FC236}">
                <a16:creationId xmlns:a16="http://schemas.microsoft.com/office/drawing/2014/main" id="{C1EE29EE-650B-4F57-A7CE-96DE9504DC7B}"/>
              </a:ext>
            </a:extLst>
          </p:cNvPr>
          <p:cNvPicPr>
            <a:picLocks noChangeAspect="1"/>
          </p:cNvPicPr>
          <p:nvPr/>
        </p:nvPicPr>
        <p:blipFill>
          <a:blip r:embed="rId3"/>
          <a:stretch>
            <a:fillRect/>
          </a:stretch>
        </p:blipFill>
        <p:spPr>
          <a:xfrm>
            <a:off x="745629" y="1625054"/>
            <a:ext cx="1152128" cy="1016717"/>
          </a:xfrm>
          <a:prstGeom prst="rect">
            <a:avLst/>
          </a:prstGeom>
        </p:spPr>
      </p:pic>
      <p:sp>
        <p:nvSpPr>
          <p:cNvPr id="8" name="Rectangle 2">
            <a:extLst>
              <a:ext uri="{FF2B5EF4-FFF2-40B4-BE49-F238E27FC236}">
                <a16:creationId xmlns:a16="http://schemas.microsoft.com/office/drawing/2014/main" id="{FB974ED2-C47D-4393-B46E-F5A849BF70ED}"/>
              </a:ext>
            </a:extLst>
          </p:cNvPr>
          <p:cNvSpPr/>
          <p:nvPr/>
        </p:nvSpPr>
        <p:spPr>
          <a:xfrm>
            <a:off x="1962440" y="1843684"/>
            <a:ext cx="4173012" cy="461665"/>
          </a:xfrm>
          <a:prstGeom prst="rect">
            <a:avLst/>
          </a:prstGeom>
        </p:spPr>
        <p:txBody>
          <a:bodyPr wrap="square">
            <a:spAutoFit/>
          </a:bodyPr>
          <a:lstStyle/>
          <a:p>
            <a:r>
              <a:rPr lang="ja-JP" altLang="en-US" sz="2400" b="1">
                <a:latin typeface="+mn-ea"/>
              </a:rPr>
              <a:t>コードによる命令的アプローチ</a:t>
            </a:r>
            <a:endParaRPr lang="en-US" sz="2400" b="1">
              <a:latin typeface="+mn-ea"/>
            </a:endParaRPr>
          </a:p>
        </p:txBody>
      </p:sp>
      <p:sp>
        <p:nvSpPr>
          <p:cNvPr id="9" name="Rectangle 4">
            <a:extLst>
              <a:ext uri="{FF2B5EF4-FFF2-40B4-BE49-F238E27FC236}">
                <a16:creationId xmlns:a16="http://schemas.microsoft.com/office/drawing/2014/main" id="{267CD1B2-2A95-44F5-A76D-4A460C48AE7E}"/>
              </a:ext>
            </a:extLst>
          </p:cNvPr>
          <p:cNvSpPr/>
          <p:nvPr/>
        </p:nvSpPr>
        <p:spPr>
          <a:xfrm>
            <a:off x="7563211" y="1862959"/>
            <a:ext cx="4103326" cy="461665"/>
          </a:xfrm>
          <a:prstGeom prst="rect">
            <a:avLst/>
          </a:prstGeom>
        </p:spPr>
        <p:txBody>
          <a:bodyPr wrap="square">
            <a:spAutoFit/>
          </a:bodyPr>
          <a:lstStyle/>
          <a:p>
            <a:r>
              <a:rPr lang="en-US" altLang="ja-JP" sz="2400" b="1">
                <a:latin typeface="+mn-ea"/>
              </a:rPr>
              <a:t>JSON</a:t>
            </a:r>
            <a:r>
              <a:rPr lang="ja-JP" altLang="en-US" sz="2400" b="1">
                <a:latin typeface="+mn-ea"/>
              </a:rPr>
              <a:t>で宣言的アプローチ</a:t>
            </a:r>
            <a:endParaRPr lang="en-US" sz="2400" b="1">
              <a:latin typeface="+mn-ea"/>
            </a:endParaRPr>
          </a:p>
        </p:txBody>
      </p:sp>
      <p:sp>
        <p:nvSpPr>
          <p:cNvPr id="10" name="Rectangle 3">
            <a:extLst>
              <a:ext uri="{FF2B5EF4-FFF2-40B4-BE49-F238E27FC236}">
                <a16:creationId xmlns:a16="http://schemas.microsoft.com/office/drawing/2014/main" id="{EC49FDAF-369B-4664-A035-0475220A6F0B}"/>
              </a:ext>
            </a:extLst>
          </p:cNvPr>
          <p:cNvSpPr/>
          <p:nvPr/>
        </p:nvSpPr>
        <p:spPr>
          <a:xfrm>
            <a:off x="724939" y="6058953"/>
            <a:ext cx="5637314" cy="523220"/>
          </a:xfrm>
          <a:prstGeom prst="rect">
            <a:avLst/>
          </a:prstGeom>
        </p:spPr>
        <p:txBody>
          <a:bodyPr wrap="square">
            <a:spAutoFit/>
          </a:bodyPr>
          <a:lstStyle/>
          <a:p>
            <a:r>
              <a:rPr lang="en-US" sz="1600">
                <a:latin typeface="+mn-ea"/>
              </a:rPr>
              <a:t>Durable Function Overview</a:t>
            </a:r>
          </a:p>
          <a:p>
            <a:r>
              <a:rPr lang="en-US" sz="1100">
                <a:latin typeface="+mn-ea"/>
                <a:hlinkClick r:id="rId4"/>
              </a:rPr>
              <a:t>https://docs.microsoft.com/ja-jp/azure/azure-functions/durable-functions-overview</a:t>
            </a:r>
            <a:endParaRPr lang="en-US" sz="1600">
              <a:latin typeface="+mn-ea"/>
            </a:endParaRPr>
          </a:p>
        </p:txBody>
      </p:sp>
      <p:sp>
        <p:nvSpPr>
          <p:cNvPr id="11" name="Rectangle 12">
            <a:extLst>
              <a:ext uri="{FF2B5EF4-FFF2-40B4-BE49-F238E27FC236}">
                <a16:creationId xmlns:a16="http://schemas.microsoft.com/office/drawing/2014/main" id="{64A0C419-C343-414C-986A-8A49F4DB38BC}"/>
              </a:ext>
            </a:extLst>
          </p:cNvPr>
          <p:cNvSpPr/>
          <p:nvPr/>
        </p:nvSpPr>
        <p:spPr>
          <a:xfrm>
            <a:off x="6382943" y="6058953"/>
            <a:ext cx="5637314" cy="707886"/>
          </a:xfrm>
          <a:prstGeom prst="rect">
            <a:avLst/>
          </a:prstGeom>
        </p:spPr>
        <p:txBody>
          <a:bodyPr wrap="square">
            <a:spAutoFit/>
          </a:bodyPr>
          <a:lstStyle/>
          <a:p>
            <a:r>
              <a:rPr lang="en-US" sz="1600">
                <a:latin typeface="+mn-ea"/>
              </a:rPr>
              <a:t>Calling Long-running Functions from Logic Apps</a:t>
            </a:r>
          </a:p>
          <a:p>
            <a:r>
              <a:rPr lang="en-US" sz="1200">
                <a:latin typeface="+mn-ea"/>
                <a:hlinkClick r:id="rId5"/>
              </a:rPr>
              <a:t>https://medium.com/@jeffhollan/calling-long-running-functions-from-logic-apps-6d7ba5044701</a:t>
            </a:r>
            <a:endParaRPr lang="en-US" sz="1600">
              <a:latin typeface="+mn-ea"/>
            </a:endParaRPr>
          </a:p>
        </p:txBody>
      </p:sp>
    </p:spTree>
    <p:extLst>
      <p:ext uri="{BB962C8B-B14F-4D97-AF65-F5344CB8AC3E}">
        <p14:creationId xmlns:p14="http://schemas.microsoft.com/office/powerpoint/2010/main" val="26035826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900AF89-878B-4EC5-9952-814A2EC657E7}"/>
              </a:ext>
            </a:extLst>
          </p:cNvPr>
          <p:cNvSpPr>
            <a:spLocks noGrp="1"/>
          </p:cNvSpPr>
          <p:nvPr>
            <p:ph type="body" sz="quarter" idx="10"/>
          </p:nvPr>
        </p:nvSpPr>
        <p:spPr>
          <a:xfrm>
            <a:off x="274638" y="1212850"/>
            <a:ext cx="11887200" cy="5616922"/>
          </a:xfrm>
        </p:spPr>
        <p:txBody>
          <a:bodyPr/>
          <a:lstStyle/>
          <a:p>
            <a:r>
              <a:rPr lang="en-US" altLang="ja-JP" sz="2800" dirty="0"/>
              <a:t>Azure </a:t>
            </a:r>
            <a:r>
              <a:rPr lang="ja-JP" altLang="en-US" sz="2800" dirty="0" err="1"/>
              <a:t>での</a:t>
            </a:r>
            <a:r>
              <a:rPr lang="ja-JP" altLang="en-US" sz="2800" dirty="0"/>
              <a:t>サーバーレス</a:t>
            </a:r>
            <a:endParaRPr lang="en-US" altLang="ja-JP" sz="2800" dirty="0"/>
          </a:p>
          <a:p>
            <a:r>
              <a:rPr kumimoji="1" lang="en-US" altLang="ja-JP" sz="2800" dirty="0"/>
              <a:t>	</a:t>
            </a:r>
            <a:r>
              <a:rPr lang="en-US" altLang="ja-JP" sz="2800" dirty="0">
                <a:hlinkClick r:id="rId2"/>
              </a:rPr>
              <a:t>https://azure.microsoft.com/ja-jp/solutions/serverless/</a:t>
            </a:r>
            <a:endParaRPr lang="en-US" altLang="ja-JP" sz="2800" dirty="0"/>
          </a:p>
          <a:p>
            <a:endParaRPr kumimoji="1" lang="en-US" altLang="ja-JP" sz="2800" dirty="0"/>
          </a:p>
          <a:p>
            <a:r>
              <a:rPr lang="en-US" altLang="ja-JP" sz="2800" dirty="0"/>
              <a:t>Azure Serverless Computing Cookbook</a:t>
            </a:r>
          </a:p>
          <a:p>
            <a:r>
              <a:rPr kumimoji="1" lang="en-US" altLang="ja-JP" sz="2800" dirty="0"/>
              <a:t>	</a:t>
            </a:r>
            <a:r>
              <a:rPr lang="en-US" altLang="ja-JP" sz="2800" dirty="0">
                <a:hlinkClick r:id="rId3"/>
              </a:rPr>
              <a:t>https://azure.microsoft.com/ja-jp/resources/azure-serverless-computing-cookbook/</a:t>
            </a:r>
            <a:endParaRPr lang="en-US" altLang="ja-JP" sz="2800" dirty="0"/>
          </a:p>
          <a:p>
            <a:endParaRPr kumimoji="1" lang="en-US" altLang="ja-JP" sz="2800" dirty="0"/>
          </a:p>
          <a:p>
            <a:r>
              <a:rPr kumimoji="1" lang="en-US" altLang="ja-JP" sz="2800" dirty="0"/>
              <a:t>Microsoft Ignite </a:t>
            </a:r>
            <a:r>
              <a:rPr kumimoji="1" lang="ja-JP" altLang="en-US" sz="2800" dirty="0"/>
              <a:t>オンデマンド</a:t>
            </a:r>
            <a:endParaRPr kumimoji="1" lang="en-US" altLang="ja-JP" sz="2800" dirty="0"/>
          </a:p>
          <a:p>
            <a:r>
              <a:rPr lang="en-US" altLang="ja-JP" sz="2800" dirty="0"/>
              <a:t>	</a:t>
            </a:r>
            <a:r>
              <a:rPr lang="en-US" altLang="ja-JP" sz="2800" dirty="0">
                <a:hlinkClick r:id="rId4"/>
              </a:rPr>
              <a:t>https://myignite.techcommunity.microsoft.com/videos?q=serverless</a:t>
            </a:r>
            <a:endParaRPr lang="en-US" altLang="ja-JP" sz="2800" dirty="0"/>
          </a:p>
          <a:p>
            <a:endParaRPr kumimoji="1" lang="en-US" altLang="ja-JP" sz="2800" dirty="0"/>
          </a:p>
          <a:p>
            <a:endParaRPr kumimoji="1" lang="ja-JP" altLang="en-US" sz="2800" dirty="0"/>
          </a:p>
        </p:txBody>
      </p:sp>
      <p:sp>
        <p:nvSpPr>
          <p:cNvPr id="3" name="タイトル 2">
            <a:extLst>
              <a:ext uri="{FF2B5EF4-FFF2-40B4-BE49-F238E27FC236}">
                <a16:creationId xmlns:a16="http://schemas.microsoft.com/office/drawing/2014/main" id="{EFE3A8D3-BF0F-475F-BE21-94B9F7F676A0}"/>
              </a:ext>
            </a:extLst>
          </p:cNvPr>
          <p:cNvSpPr>
            <a:spLocks noGrp="1"/>
          </p:cNvSpPr>
          <p:nvPr>
            <p:ph type="title"/>
          </p:nvPr>
        </p:nvSpPr>
        <p:spPr/>
        <p:txBody>
          <a:bodyPr/>
          <a:lstStyle/>
          <a:p>
            <a:r>
              <a:rPr lang="ja-JP" altLang="en-US" dirty="0"/>
              <a:t>リソース</a:t>
            </a:r>
            <a:endParaRPr kumimoji="1" lang="ja-JP" altLang="en-US" dirty="0"/>
          </a:p>
        </p:txBody>
      </p:sp>
    </p:spTree>
    <p:extLst>
      <p:ext uri="{BB962C8B-B14F-4D97-AF65-F5344CB8AC3E}">
        <p14:creationId xmlns:p14="http://schemas.microsoft.com/office/powerpoint/2010/main" val="38185437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0C968D0-1ABF-4321-8C6D-7663791E348D}"/>
              </a:ext>
            </a:extLst>
          </p:cNvPr>
          <p:cNvSpPr>
            <a:spLocks noGrp="1"/>
          </p:cNvSpPr>
          <p:nvPr>
            <p:ph type="title"/>
          </p:nvPr>
        </p:nvSpPr>
        <p:spPr/>
        <p:txBody>
          <a:bodyPr/>
          <a:lstStyle/>
          <a:p>
            <a:r>
              <a:rPr lang="ja-JP" altLang="en-US" dirty="0"/>
              <a:t>もしクラウドが移動手段だったら・・・</a:t>
            </a:r>
            <a:endParaRPr kumimoji="1" lang="ja-JP" altLang="en-US" dirty="0"/>
          </a:p>
        </p:txBody>
      </p:sp>
      <p:sp>
        <p:nvSpPr>
          <p:cNvPr id="22" name="Freeform 95">
            <a:extLst>
              <a:ext uri="{FF2B5EF4-FFF2-40B4-BE49-F238E27FC236}">
                <a16:creationId xmlns:a16="http://schemas.microsoft.com/office/drawing/2014/main" id="{96D94BA3-D1F9-4478-8ADC-5D55516C60FC}"/>
              </a:ext>
            </a:extLst>
          </p:cNvPr>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defTabSz="839824"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mn-ea"/>
            </a:endParaRPr>
          </a:p>
        </p:txBody>
      </p:sp>
      <p:sp>
        <p:nvSpPr>
          <p:cNvPr id="23" name="TextBox 31">
            <a:extLst>
              <a:ext uri="{FF2B5EF4-FFF2-40B4-BE49-F238E27FC236}">
                <a16:creationId xmlns:a16="http://schemas.microsoft.com/office/drawing/2014/main" id="{3382A310-445B-4C91-BD3E-CC6A603DE0BE}"/>
              </a:ext>
            </a:extLst>
          </p:cNvPr>
          <p:cNvSpPr txBox="1"/>
          <p:nvPr/>
        </p:nvSpPr>
        <p:spPr>
          <a:xfrm>
            <a:off x="8003727" y="3994209"/>
            <a:ext cx="3806464" cy="1018182"/>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Serverless</a:t>
            </a:r>
          </a:p>
        </p:txBody>
      </p:sp>
      <p:sp>
        <p:nvSpPr>
          <p:cNvPr id="24" name="Freeform 95">
            <a:extLst>
              <a:ext uri="{FF2B5EF4-FFF2-40B4-BE49-F238E27FC236}">
                <a16:creationId xmlns:a16="http://schemas.microsoft.com/office/drawing/2014/main" id="{43C625F9-CE38-4721-B410-4A33038AE987}"/>
              </a:ext>
            </a:extLst>
          </p:cNvPr>
          <p:cNvSpPr>
            <a:spLocks/>
          </p:cNvSpPr>
          <p:nvPr/>
        </p:nvSpPr>
        <p:spPr bwMode="auto">
          <a:xfrm flipH="1">
            <a:off x="7450829" y="4062153"/>
            <a:ext cx="4349135" cy="28244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defTabSz="839824"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mn-ea"/>
            </a:endParaRPr>
          </a:p>
        </p:txBody>
      </p:sp>
      <p:grpSp>
        <p:nvGrpSpPr>
          <p:cNvPr id="25" name="PaaS">
            <a:extLst>
              <a:ext uri="{FF2B5EF4-FFF2-40B4-BE49-F238E27FC236}">
                <a16:creationId xmlns:a16="http://schemas.microsoft.com/office/drawing/2014/main" id="{BBE5D423-25B9-4E72-83C5-F2D3EB14DD82}"/>
              </a:ext>
            </a:extLst>
          </p:cNvPr>
          <p:cNvGrpSpPr/>
          <p:nvPr/>
        </p:nvGrpSpPr>
        <p:grpSpPr>
          <a:xfrm>
            <a:off x="4192769" y="1332565"/>
            <a:ext cx="3806464" cy="3679828"/>
            <a:chOff x="4147122" y="1215899"/>
            <a:chExt cx="4142232" cy="4004425"/>
          </a:xfrm>
        </p:grpSpPr>
        <p:sp>
          <p:nvSpPr>
            <p:cNvPr id="26" name="TextBox 23">
              <a:extLst>
                <a:ext uri="{FF2B5EF4-FFF2-40B4-BE49-F238E27FC236}">
                  <a16:creationId xmlns:a16="http://schemas.microsoft.com/office/drawing/2014/main" id="{C1FBB4FB-3F83-49AA-89C4-4FA2D5FDACA7}"/>
                </a:ext>
              </a:extLst>
            </p:cNvPr>
            <p:cNvSpPr txBox="1"/>
            <p:nvPr/>
          </p:nvSpPr>
          <p:spPr>
            <a:xfrm>
              <a:off x="4147122" y="4112328"/>
              <a:ext cx="4142232" cy="1107996"/>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PaaS</a:t>
              </a:r>
            </a:p>
          </p:txBody>
        </p:sp>
        <p:pic>
          <p:nvPicPr>
            <p:cNvPr id="27" name="Picture 30">
              <a:extLst>
                <a:ext uri="{FF2B5EF4-FFF2-40B4-BE49-F238E27FC236}">
                  <a16:creationId xmlns:a16="http://schemas.microsoft.com/office/drawing/2014/main" id="{23E05801-AD62-4803-891D-58A37EE554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28" name="IaaS">
            <a:extLst>
              <a:ext uri="{FF2B5EF4-FFF2-40B4-BE49-F238E27FC236}">
                <a16:creationId xmlns:a16="http://schemas.microsoft.com/office/drawing/2014/main" id="{74999C7A-C4D6-47E9-9122-98D21C7824D1}"/>
              </a:ext>
            </a:extLst>
          </p:cNvPr>
          <p:cNvGrpSpPr/>
          <p:nvPr/>
        </p:nvGrpSpPr>
        <p:grpSpPr>
          <a:xfrm>
            <a:off x="381812" y="1332578"/>
            <a:ext cx="3806464" cy="3679815"/>
            <a:chOff x="0" y="1215913"/>
            <a:chExt cx="4142232" cy="4004411"/>
          </a:xfrm>
        </p:grpSpPr>
        <p:pic>
          <p:nvPicPr>
            <p:cNvPr id="29" name="Picture 29">
              <a:extLst>
                <a:ext uri="{FF2B5EF4-FFF2-40B4-BE49-F238E27FC236}">
                  <a16:creationId xmlns:a16="http://schemas.microsoft.com/office/drawing/2014/main" id="{2ED5D5ED-0BF6-43E8-892D-0A1559C99C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30" name="TextBox 17">
              <a:extLst>
                <a:ext uri="{FF2B5EF4-FFF2-40B4-BE49-F238E27FC236}">
                  <a16:creationId xmlns:a16="http://schemas.microsoft.com/office/drawing/2014/main" id="{F2F35CB7-F864-40DD-B2CD-3F9276E63617}"/>
                </a:ext>
              </a:extLst>
            </p:cNvPr>
            <p:cNvSpPr txBox="1"/>
            <p:nvPr/>
          </p:nvSpPr>
          <p:spPr>
            <a:xfrm>
              <a:off x="0" y="4112328"/>
              <a:ext cx="4142232" cy="1107996"/>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IaaS</a:t>
              </a:r>
            </a:p>
          </p:txBody>
        </p:sp>
      </p:grpSp>
      <p:cxnSp>
        <p:nvCxnSpPr>
          <p:cNvPr id="31" name="Straight Connector 34">
            <a:extLst>
              <a:ext uri="{FF2B5EF4-FFF2-40B4-BE49-F238E27FC236}">
                <a16:creationId xmlns:a16="http://schemas.microsoft.com/office/drawing/2014/main" id="{FE9466F2-9BC1-4010-8EB7-8D5DE0C4FF32}"/>
              </a:ext>
            </a:extLst>
          </p:cNvPr>
          <p:cNvCxnSpPr/>
          <p:nvPr/>
        </p:nvCxnSpPr>
        <p:spPr>
          <a:xfrm>
            <a:off x="8000732" y="1330769"/>
            <a:ext cx="11626" cy="3680083"/>
          </a:xfrm>
          <a:prstGeom prst="line">
            <a:avLst/>
          </a:prstGeom>
          <a:noFill/>
          <a:ln w="28575" cap="flat" cmpd="sng" algn="ctr">
            <a:solidFill>
              <a:srgbClr val="0072C6"/>
            </a:solidFill>
            <a:prstDash val="solid"/>
            <a:headEnd type="none"/>
            <a:tailEnd type="none"/>
          </a:ln>
          <a:effectLst/>
        </p:spPr>
      </p:cxnSp>
      <p:cxnSp>
        <p:nvCxnSpPr>
          <p:cNvPr id="32" name="Straight Connector 35">
            <a:extLst>
              <a:ext uri="{FF2B5EF4-FFF2-40B4-BE49-F238E27FC236}">
                <a16:creationId xmlns:a16="http://schemas.microsoft.com/office/drawing/2014/main" id="{4A024252-0E1A-4EDC-993F-3E5957DC6FA8}"/>
              </a:ext>
            </a:extLst>
          </p:cNvPr>
          <p:cNvCxnSpPr/>
          <p:nvPr/>
        </p:nvCxnSpPr>
        <p:spPr>
          <a:xfrm>
            <a:off x="4191271" y="1328306"/>
            <a:ext cx="0" cy="3692305"/>
          </a:xfrm>
          <a:prstGeom prst="line">
            <a:avLst/>
          </a:prstGeom>
          <a:noFill/>
          <a:ln w="28575" cap="flat" cmpd="sng" algn="ctr">
            <a:solidFill>
              <a:srgbClr val="0072C6"/>
            </a:solidFill>
            <a:prstDash val="solid"/>
            <a:headEnd type="none"/>
            <a:tailEnd type="none"/>
          </a:ln>
          <a:effectLst/>
        </p:spPr>
      </p:cxnSp>
      <p:sp>
        <p:nvSpPr>
          <p:cNvPr id="33" name="TextBox 20">
            <a:extLst>
              <a:ext uri="{FF2B5EF4-FFF2-40B4-BE49-F238E27FC236}">
                <a16:creationId xmlns:a16="http://schemas.microsoft.com/office/drawing/2014/main" id="{2BB241F2-542D-40FE-B0D4-C604F753A987}"/>
              </a:ext>
            </a:extLst>
          </p:cNvPr>
          <p:cNvSpPr txBox="1"/>
          <p:nvPr/>
        </p:nvSpPr>
        <p:spPr>
          <a:xfrm>
            <a:off x="388344" y="5012156"/>
            <a:ext cx="3806464" cy="101820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車はリース、メンテナンスは自分で</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grpSp>
        <p:nvGrpSpPr>
          <p:cNvPr id="34" name="Group 8">
            <a:extLst>
              <a:ext uri="{FF2B5EF4-FFF2-40B4-BE49-F238E27FC236}">
                <a16:creationId xmlns:a16="http://schemas.microsoft.com/office/drawing/2014/main" id="{780F56EE-F8B0-4BBE-9F30-60B26E35C1A0}"/>
              </a:ext>
            </a:extLst>
          </p:cNvPr>
          <p:cNvGrpSpPr/>
          <p:nvPr/>
        </p:nvGrpSpPr>
        <p:grpSpPr>
          <a:xfrm>
            <a:off x="4191273" y="1327003"/>
            <a:ext cx="3816968" cy="4457275"/>
            <a:chOff x="4145786" y="1210170"/>
            <a:chExt cx="4153073" cy="4849763"/>
          </a:xfrm>
        </p:grpSpPr>
        <p:sp>
          <p:nvSpPr>
            <p:cNvPr id="35" name="Mask right">
              <a:extLst>
                <a:ext uri="{FF2B5EF4-FFF2-40B4-BE49-F238E27FC236}">
                  <a16:creationId xmlns:a16="http://schemas.microsoft.com/office/drawing/2014/main" id="{5B2F9EB5-1257-4421-9E68-7C3D2C42F176}"/>
                </a:ext>
              </a:extLst>
            </p:cNvPr>
            <p:cNvSpPr/>
            <p:nvPr/>
          </p:nvSpPr>
          <p:spPr bwMode="auto">
            <a:xfrm>
              <a:off x="4155587" y="1210170"/>
              <a:ext cx="4143272" cy="4008235"/>
            </a:xfrm>
            <a:prstGeom prst="rect">
              <a:avLst/>
            </a:prstGeom>
            <a:solidFill>
              <a:srgbClr val="0072C6">
                <a:alpha val="74000"/>
              </a:srgbClr>
            </a:solidFill>
            <a:ln w="3175" cap="flat" cmpd="sng" algn="ctr">
              <a:noFill/>
              <a:prstDash val="solid"/>
              <a:headEnd type="none" w="med" len="med"/>
              <a:tailEnd type="none" w="med" len="med"/>
            </a:ln>
            <a:effectLst/>
          </p:spPr>
          <p:txBody>
            <a:bodyPr vert="horz" wrap="square" lIns="0" tIns="42856" rIns="0" bIns="42856" numCol="1" rtlCol="0" anchor="ctr" anchorCtr="0" compatLnSpc="1">
              <a:prstTxWarp prst="textNoShape">
                <a:avLst/>
              </a:prstTxWarp>
            </a:bodyPr>
            <a:lstStyle/>
            <a:p>
              <a:pPr marL="0" marR="0" lvl="0" indent="0" algn="ctr" defTabSz="856807" eaLnBrk="1" fontAlgn="base" latinLnBrk="0" hangingPunct="1">
                <a:lnSpc>
                  <a:spcPct val="100000"/>
                </a:lnSpc>
                <a:spcBef>
                  <a:spcPct val="0"/>
                </a:spcBef>
                <a:spcAft>
                  <a:spcPct val="0"/>
                </a:spcAft>
                <a:buClrTx/>
                <a:buSzTx/>
                <a:buFontTx/>
                <a:buNone/>
                <a:tabLst/>
                <a:defRPr/>
              </a:pPr>
              <a:endParaRPr kumimoji="0" lang="en-US" sz="1838" b="0" i="0" u="none" strike="noStrike" kern="0" cap="none" spc="0" normalizeH="0" baseline="0" noProof="0" dirty="0">
                <a:ln>
                  <a:noFill/>
                </a:ln>
                <a:gradFill>
                  <a:gsLst>
                    <a:gs pos="0">
                      <a:srgbClr val="FFFFFF"/>
                    </a:gs>
                    <a:gs pos="100000">
                      <a:srgbClr val="FFFFFF"/>
                    </a:gs>
                  </a:gsLst>
                  <a:lin ang="5400000" scaled="0"/>
                </a:gradFill>
                <a:effectLst/>
                <a:uLnTx/>
                <a:uFillTx/>
                <a:latin typeface="+mn-ea"/>
              </a:endParaRPr>
            </a:p>
          </p:txBody>
        </p:sp>
        <p:sp>
          <p:nvSpPr>
            <p:cNvPr id="36" name="TextBox 40">
              <a:extLst>
                <a:ext uri="{FF2B5EF4-FFF2-40B4-BE49-F238E27FC236}">
                  <a16:creationId xmlns:a16="http://schemas.microsoft.com/office/drawing/2014/main" id="{69C1E540-FFF3-4505-8F9E-CEDE452FA64D}"/>
                </a:ext>
              </a:extLst>
            </p:cNvPr>
            <p:cNvSpPr txBox="1"/>
            <p:nvPr/>
          </p:nvSpPr>
          <p:spPr>
            <a:xfrm>
              <a:off x="4145786" y="5229020"/>
              <a:ext cx="4141644" cy="83091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grpSp>
      <p:sp>
        <p:nvSpPr>
          <p:cNvPr id="37" name="TextBox 33">
            <a:extLst>
              <a:ext uri="{FF2B5EF4-FFF2-40B4-BE49-F238E27FC236}">
                <a16:creationId xmlns:a16="http://schemas.microsoft.com/office/drawing/2014/main" id="{CFDB6C5F-6939-4987-9BDD-683C6EDE34F3}"/>
              </a:ext>
            </a:extLst>
          </p:cNvPr>
          <p:cNvSpPr txBox="1"/>
          <p:nvPr/>
        </p:nvSpPr>
        <p:spPr>
          <a:xfrm>
            <a:off x="7954810" y="5020607"/>
            <a:ext cx="3806464" cy="763668"/>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pic>
        <p:nvPicPr>
          <p:cNvPr id="38" name="Picture 11">
            <a:extLst>
              <a:ext uri="{FF2B5EF4-FFF2-40B4-BE49-F238E27FC236}">
                <a16:creationId xmlns:a16="http://schemas.microsoft.com/office/drawing/2014/main" id="{5E8B6CDE-4890-4B45-8CF5-B550FEEE82AA}"/>
              </a:ext>
            </a:extLst>
          </p:cNvPr>
          <p:cNvPicPr>
            <a:picLocks noChangeAspect="1"/>
          </p:cNvPicPr>
          <p:nvPr/>
        </p:nvPicPr>
        <p:blipFill rotWithShape="1">
          <a:blip r:embed="rId4"/>
          <a:srcRect l="22416" t="19193" r="3474" b="1944"/>
          <a:stretch/>
        </p:blipFill>
        <p:spPr>
          <a:xfrm>
            <a:off x="8052372" y="1337680"/>
            <a:ext cx="3745846" cy="2657411"/>
          </a:xfrm>
          <a:prstGeom prst="rect">
            <a:avLst/>
          </a:prstGeom>
        </p:spPr>
      </p:pic>
      <p:sp>
        <p:nvSpPr>
          <p:cNvPr id="39" name="Mask right">
            <a:extLst>
              <a:ext uri="{FF2B5EF4-FFF2-40B4-BE49-F238E27FC236}">
                <a16:creationId xmlns:a16="http://schemas.microsoft.com/office/drawing/2014/main" id="{A9517832-BED4-4DE5-83BF-2E282EEA0959}"/>
              </a:ext>
            </a:extLst>
          </p:cNvPr>
          <p:cNvSpPr/>
          <p:nvPr/>
        </p:nvSpPr>
        <p:spPr bwMode="auto">
          <a:xfrm>
            <a:off x="7990258" y="1328541"/>
            <a:ext cx="3807960" cy="3683852"/>
          </a:xfrm>
          <a:prstGeom prst="rect">
            <a:avLst/>
          </a:prstGeom>
          <a:solidFill>
            <a:srgbClr val="0072C6">
              <a:alpha val="74000"/>
            </a:srgbClr>
          </a:solidFill>
          <a:ln w="3175" cap="flat" cmpd="sng" algn="ctr">
            <a:noFill/>
            <a:prstDash val="solid"/>
            <a:headEnd type="none" w="med" len="med"/>
            <a:tailEnd type="none" w="med" len="med"/>
          </a:ln>
          <a:effectLst/>
        </p:spPr>
        <p:txBody>
          <a:bodyPr vert="horz" wrap="square" lIns="0" tIns="42856" rIns="0" bIns="42856" numCol="1" rtlCol="0" anchor="ctr" anchorCtr="0" compatLnSpc="1">
            <a:prstTxWarp prst="textNoShape">
              <a:avLst/>
            </a:prstTxWarp>
          </a:bodyPr>
          <a:lstStyle/>
          <a:p>
            <a:pPr marL="0" marR="0" lvl="0" indent="0" algn="ctr" defTabSz="856807" eaLnBrk="1" fontAlgn="base" latinLnBrk="0" hangingPunct="1">
              <a:lnSpc>
                <a:spcPct val="100000"/>
              </a:lnSpc>
              <a:spcBef>
                <a:spcPct val="0"/>
              </a:spcBef>
              <a:spcAft>
                <a:spcPct val="0"/>
              </a:spcAft>
              <a:buClrTx/>
              <a:buSzTx/>
              <a:buFontTx/>
              <a:buNone/>
              <a:tabLst/>
              <a:defRPr/>
            </a:pPr>
            <a:endParaRPr kumimoji="0" lang="en-US" sz="1838" b="0" i="0" u="none" strike="noStrike" kern="0" cap="none" spc="0" normalizeH="0" baseline="0" noProof="0" dirty="0">
              <a:ln>
                <a:noFill/>
              </a:ln>
              <a:gradFill>
                <a:gsLst>
                  <a:gs pos="0">
                    <a:srgbClr val="FFFFFF"/>
                  </a:gs>
                  <a:gs pos="100000">
                    <a:srgbClr val="FFFFFF"/>
                  </a:gs>
                </a:gsLst>
                <a:lin ang="5400000" scaled="0"/>
              </a:gradFill>
              <a:effectLst/>
              <a:uLnTx/>
              <a:uFillTx/>
              <a:latin typeface="+mn-ea"/>
            </a:endParaRPr>
          </a:p>
        </p:txBody>
      </p:sp>
    </p:spTree>
    <p:extLst>
      <p:ext uri="{BB962C8B-B14F-4D97-AF65-F5344CB8AC3E}">
        <p14:creationId xmlns:p14="http://schemas.microsoft.com/office/powerpoint/2010/main" val="1274836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33A4C9D-89BD-48D4-AEEC-6F1275D669E1}"/>
              </a:ext>
            </a:extLst>
          </p:cNvPr>
          <p:cNvSpPr>
            <a:spLocks noGrp="1"/>
          </p:cNvSpPr>
          <p:nvPr>
            <p:ph type="title"/>
          </p:nvPr>
        </p:nvSpPr>
        <p:spPr/>
        <p:txBody>
          <a:bodyPr/>
          <a:lstStyle/>
          <a:p>
            <a:r>
              <a:rPr lang="ja-JP" altLang="en-US" dirty="0"/>
              <a:t>もしクラウドが移動手段だったら・・・</a:t>
            </a:r>
            <a:endParaRPr kumimoji="1" lang="ja-JP" altLang="en-US" dirty="0"/>
          </a:p>
        </p:txBody>
      </p:sp>
      <p:sp>
        <p:nvSpPr>
          <p:cNvPr id="19" name="Freeform 95">
            <a:extLst>
              <a:ext uri="{FF2B5EF4-FFF2-40B4-BE49-F238E27FC236}">
                <a16:creationId xmlns:a16="http://schemas.microsoft.com/office/drawing/2014/main" id="{9A6ADB4C-7E00-4008-B464-EC3FD65007C5}"/>
              </a:ext>
            </a:extLst>
          </p:cNvPr>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defTabSz="839824"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mn-ea"/>
            </a:endParaRPr>
          </a:p>
        </p:txBody>
      </p:sp>
      <p:sp>
        <p:nvSpPr>
          <p:cNvPr id="20" name="TextBox 31">
            <a:extLst>
              <a:ext uri="{FF2B5EF4-FFF2-40B4-BE49-F238E27FC236}">
                <a16:creationId xmlns:a16="http://schemas.microsoft.com/office/drawing/2014/main" id="{27CE0453-B0DC-4A7F-A84D-872B54A77D87}"/>
              </a:ext>
            </a:extLst>
          </p:cNvPr>
          <p:cNvSpPr txBox="1"/>
          <p:nvPr/>
        </p:nvSpPr>
        <p:spPr>
          <a:xfrm>
            <a:off x="8003727" y="3994209"/>
            <a:ext cx="3806464" cy="1018182"/>
          </a:xfrm>
          <a:prstGeom prst="rect">
            <a:avLst/>
          </a:prstGeom>
          <a:solidFill>
            <a:srgbClr val="EAEAEA">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defTabSz="873855"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mn-ea"/>
                <a:ea typeface="+mn-ea"/>
                <a:cs typeface="Segoe UI Semibold" panose="020B0702040204020203" pitchFamily="34" charset="0"/>
              </a:rPr>
              <a:t>Serverless</a:t>
            </a:r>
          </a:p>
        </p:txBody>
      </p:sp>
      <p:grpSp>
        <p:nvGrpSpPr>
          <p:cNvPr id="21" name="PaaS">
            <a:extLst>
              <a:ext uri="{FF2B5EF4-FFF2-40B4-BE49-F238E27FC236}">
                <a16:creationId xmlns:a16="http://schemas.microsoft.com/office/drawing/2014/main" id="{E48FADAF-B71F-4F61-8238-F22612110792}"/>
              </a:ext>
            </a:extLst>
          </p:cNvPr>
          <p:cNvGrpSpPr/>
          <p:nvPr/>
        </p:nvGrpSpPr>
        <p:grpSpPr>
          <a:xfrm>
            <a:off x="4192769" y="1332565"/>
            <a:ext cx="3806464" cy="3679828"/>
            <a:chOff x="4147122" y="1215899"/>
            <a:chExt cx="4142232" cy="4004425"/>
          </a:xfrm>
        </p:grpSpPr>
        <p:sp>
          <p:nvSpPr>
            <p:cNvPr id="22" name="TextBox 23">
              <a:extLst>
                <a:ext uri="{FF2B5EF4-FFF2-40B4-BE49-F238E27FC236}">
                  <a16:creationId xmlns:a16="http://schemas.microsoft.com/office/drawing/2014/main" id="{D6059105-60F2-4D10-A93D-FA66445BF550}"/>
                </a:ext>
              </a:extLst>
            </p:cNvPr>
            <p:cNvSpPr txBox="1"/>
            <p:nvPr/>
          </p:nvSpPr>
          <p:spPr>
            <a:xfrm>
              <a:off x="4147122" y="4112328"/>
              <a:ext cx="4142232" cy="1107996"/>
            </a:xfrm>
            <a:prstGeom prst="rect">
              <a:avLst/>
            </a:prstGeom>
            <a:solidFill>
              <a:srgbClr val="EAEAEA">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defTabSz="873855"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mn-ea"/>
                  <a:ea typeface="+mn-ea"/>
                  <a:cs typeface="Segoe UI Semibold" panose="020B0702040204020203" pitchFamily="34" charset="0"/>
                </a:rPr>
                <a:t>PaaS</a:t>
              </a:r>
            </a:p>
          </p:txBody>
        </p:sp>
        <p:pic>
          <p:nvPicPr>
            <p:cNvPr id="23" name="Picture 30">
              <a:extLst>
                <a:ext uri="{FF2B5EF4-FFF2-40B4-BE49-F238E27FC236}">
                  <a16:creationId xmlns:a16="http://schemas.microsoft.com/office/drawing/2014/main" id="{A8707E95-58F9-4F2B-A355-BEC36939C2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24" name="IaaS">
            <a:extLst>
              <a:ext uri="{FF2B5EF4-FFF2-40B4-BE49-F238E27FC236}">
                <a16:creationId xmlns:a16="http://schemas.microsoft.com/office/drawing/2014/main" id="{922FE620-F3A3-4773-9967-F4019D68CD93}"/>
              </a:ext>
            </a:extLst>
          </p:cNvPr>
          <p:cNvGrpSpPr/>
          <p:nvPr/>
        </p:nvGrpSpPr>
        <p:grpSpPr>
          <a:xfrm>
            <a:off x="381812" y="1332578"/>
            <a:ext cx="3806464" cy="3679815"/>
            <a:chOff x="0" y="1215913"/>
            <a:chExt cx="4142232" cy="4004411"/>
          </a:xfrm>
        </p:grpSpPr>
        <p:pic>
          <p:nvPicPr>
            <p:cNvPr id="25" name="Picture 29">
              <a:extLst>
                <a:ext uri="{FF2B5EF4-FFF2-40B4-BE49-F238E27FC236}">
                  <a16:creationId xmlns:a16="http://schemas.microsoft.com/office/drawing/2014/main" id="{16373161-3994-48A0-A5A9-FD02BB519D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26" name="TextBox 17">
              <a:extLst>
                <a:ext uri="{FF2B5EF4-FFF2-40B4-BE49-F238E27FC236}">
                  <a16:creationId xmlns:a16="http://schemas.microsoft.com/office/drawing/2014/main" id="{82349244-6E2F-48B0-8E30-86FE9401949D}"/>
                </a:ext>
              </a:extLst>
            </p:cNvPr>
            <p:cNvSpPr txBox="1"/>
            <p:nvPr/>
          </p:nvSpPr>
          <p:spPr>
            <a:xfrm>
              <a:off x="0" y="4112328"/>
              <a:ext cx="4142232" cy="1107996"/>
            </a:xfrm>
            <a:prstGeom prst="rect">
              <a:avLst/>
            </a:prstGeom>
            <a:solidFill>
              <a:srgbClr val="EAEAEA">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marL="0" marR="0" lvl="0" indent="0" defTabSz="873855" eaLnBrk="1" fontAlgn="auto" latinLnBrk="0" hangingPunct="1">
                <a:lnSpc>
                  <a:spcPct val="90000"/>
                </a:lnSpc>
                <a:spcBef>
                  <a:spcPts val="0"/>
                </a:spcBef>
                <a:spcAft>
                  <a:spcPts val="368"/>
                </a:spcAft>
                <a:buClrTx/>
                <a:buSzTx/>
                <a:buFontTx/>
                <a:buNone/>
                <a:tabLst/>
                <a:defRPr/>
              </a:pPr>
              <a:r>
                <a:rPr kumimoji="0" lang="en-US" sz="2573" b="0" i="0" u="none" strike="noStrike" kern="0" cap="none" spc="0" normalizeH="0" baseline="0" noProof="0" dirty="0">
                  <a:ln>
                    <a:noFill/>
                  </a:ln>
                  <a:gradFill>
                    <a:gsLst>
                      <a:gs pos="69912">
                        <a:srgbClr val="FFFFFF"/>
                      </a:gs>
                      <a:gs pos="43000">
                        <a:srgbClr val="FFFFFF"/>
                      </a:gs>
                    </a:gsLst>
                    <a:lin ang="5400000" scaled="0"/>
                  </a:gradFill>
                  <a:effectLst/>
                  <a:uLnTx/>
                  <a:uFillTx/>
                  <a:latin typeface="+mn-ea"/>
                  <a:ea typeface="+mn-ea"/>
                  <a:cs typeface="Segoe UI Semibold" panose="020B0702040204020203" pitchFamily="34" charset="0"/>
                </a:rPr>
                <a:t>IaaS</a:t>
              </a:r>
            </a:p>
          </p:txBody>
        </p:sp>
      </p:grpSp>
      <p:cxnSp>
        <p:nvCxnSpPr>
          <p:cNvPr id="27" name="Straight Connector 34">
            <a:extLst>
              <a:ext uri="{FF2B5EF4-FFF2-40B4-BE49-F238E27FC236}">
                <a16:creationId xmlns:a16="http://schemas.microsoft.com/office/drawing/2014/main" id="{A4D275AA-4146-4946-BF90-3D4C5AA3FCAD}"/>
              </a:ext>
            </a:extLst>
          </p:cNvPr>
          <p:cNvCxnSpPr/>
          <p:nvPr/>
        </p:nvCxnSpPr>
        <p:spPr>
          <a:xfrm>
            <a:off x="8000732" y="1330769"/>
            <a:ext cx="11626" cy="3680083"/>
          </a:xfrm>
          <a:prstGeom prst="line">
            <a:avLst/>
          </a:prstGeom>
          <a:noFill/>
          <a:ln w="28575" cap="flat" cmpd="sng" algn="ctr">
            <a:solidFill>
              <a:srgbClr val="EAEAEA"/>
            </a:solidFill>
            <a:prstDash val="solid"/>
            <a:headEnd type="none"/>
            <a:tailEnd type="none"/>
          </a:ln>
          <a:effectLst/>
        </p:spPr>
      </p:cxnSp>
      <p:cxnSp>
        <p:nvCxnSpPr>
          <p:cNvPr id="28" name="Straight Connector 35">
            <a:extLst>
              <a:ext uri="{FF2B5EF4-FFF2-40B4-BE49-F238E27FC236}">
                <a16:creationId xmlns:a16="http://schemas.microsoft.com/office/drawing/2014/main" id="{CD907C07-C7B7-46E3-BB34-01D39B361E34}"/>
              </a:ext>
            </a:extLst>
          </p:cNvPr>
          <p:cNvCxnSpPr/>
          <p:nvPr/>
        </p:nvCxnSpPr>
        <p:spPr>
          <a:xfrm>
            <a:off x="4191271" y="1328306"/>
            <a:ext cx="0" cy="3692305"/>
          </a:xfrm>
          <a:prstGeom prst="line">
            <a:avLst/>
          </a:prstGeom>
          <a:noFill/>
          <a:ln w="28575" cap="flat" cmpd="sng" algn="ctr">
            <a:solidFill>
              <a:srgbClr val="EAEAEA"/>
            </a:solidFill>
            <a:prstDash val="solid"/>
            <a:headEnd type="none"/>
            <a:tailEnd type="none"/>
          </a:ln>
          <a:effectLst/>
        </p:spPr>
      </p:cxnSp>
      <p:sp>
        <p:nvSpPr>
          <p:cNvPr id="29" name="TextBox 20">
            <a:extLst>
              <a:ext uri="{FF2B5EF4-FFF2-40B4-BE49-F238E27FC236}">
                <a16:creationId xmlns:a16="http://schemas.microsoft.com/office/drawing/2014/main" id="{0112D462-16A2-48B6-B346-83F81767E8CE}"/>
              </a:ext>
            </a:extLst>
          </p:cNvPr>
          <p:cNvSpPr txBox="1"/>
          <p:nvPr/>
        </p:nvSpPr>
        <p:spPr>
          <a:xfrm>
            <a:off x="388344" y="5012156"/>
            <a:ext cx="3806464" cy="1018254"/>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車はリース、メンテナンスは自分で</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sp>
        <p:nvSpPr>
          <p:cNvPr id="30" name="TextBox 40">
            <a:extLst>
              <a:ext uri="{FF2B5EF4-FFF2-40B4-BE49-F238E27FC236}">
                <a16:creationId xmlns:a16="http://schemas.microsoft.com/office/drawing/2014/main" id="{4E5D8778-AB6B-462A-80EC-97473A606FA1}"/>
              </a:ext>
            </a:extLst>
          </p:cNvPr>
          <p:cNvSpPr txBox="1"/>
          <p:nvPr/>
        </p:nvSpPr>
        <p:spPr>
          <a:xfrm>
            <a:off x="4191273" y="5004866"/>
            <a:ext cx="3806464" cy="101820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車はレンタカー、乗っていないときも料金はかかる</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sp>
        <p:nvSpPr>
          <p:cNvPr id="31" name="TextBox 33">
            <a:extLst>
              <a:ext uri="{FF2B5EF4-FFF2-40B4-BE49-F238E27FC236}">
                <a16:creationId xmlns:a16="http://schemas.microsoft.com/office/drawing/2014/main" id="{011353BB-EE08-4E2C-9A3D-1AD3194443A6}"/>
              </a:ext>
            </a:extLst>
          </p:cNvPr>
          <p:cNvSpPr txBox="1"/>
          <p:nvPr/>
        </p:nvSpPr>
        <p:spPr>
          <a:xfrm>
            <a:off x="7954810" y="5020607"/>
            <a:ext cx="3806464" cy="763668"/>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pic>
        <p:nvPicPr>
          <p:cNvPr id="32" name="Picture 21">
            <a:extLst>
              <a:ext uri="{FF2B5EF4-FFF2-40B4-BE49-F238E27FC236}">
                <a16:creationId xmlns:a16="http://schemas.microsoft.com/office/drawing/2014/main" id="{D195B340-6A32-47B0-AA0E-A8A6BE340ED7}"/>
              </a:ext>
            </a:extLst>
          </p:cNvPr>
          <p:cNvPicPr>
            <a:picLocks noChangeAspect="1"/>
          </p:cNvPicPr>
          <p:nvPr/>
        </p:nvPicPr>
        <p:blipFill rotWithShape="1">
          <a:blip r:embed="rId4"/>
          <a:srcRect l="22416" t="19193" r="3474" b="1944"/>
          <a:stretch/>
        </p:blipFill>
        <p:spPr>
          <a:xfrm>
            <a:off x="8039493" y="1337680"/>
            <a:ext cx="3745846" cy="2657411"/>
          </a:xfrm>
          <a:prstGeom prst="rect">
            <a:avLst/>
          </a:prstGeom>
        </p:spPr>
      </p:pic>
      <p:sp>
        <p:nvSpPr>
          <p:cNvPr id="33" name="Mask right">
            <a:extLst>
              <a:ext uri="{FF2B5EF4-FFF2-40B4-BE49-F238E27FC236}">
                <a16:creationId xmlns:a16="http://schemas.microsoft.com/office/drawing/2014/main" id="{7D56A54E-46F5-4536-A9FB-BB3F222A10C2}"/>
              </a:ext>
            </a:extLst>
          </p:cNvPr>
          <p:cNvSpPr/>
          <p:nvPr/>
        </p:nvSpPr>
        <p:spPr bwMode="auto">
          <a:xfrm>
            <a:off x="8003137" y="1321014"/>
            <a:ext cx="3807960" cy="3683852"/>
          </a:xfrm>
          <a:prstGeom prst="rect">
            <a:avLst/>
          </a:prstGeom>
          <a:solidFill>
            <a:srgbClr val="0072C6">
              <a:alpha val="74000"/>
            </a:srgbClr>
          </a:solidFill>
          <a:ln w="3175" cap="flat" cmpd="sng" algn="ctr">
            <a:noFill/>
            <a:prstDash val="solid"/>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pPr>
            <a:endParaRPr lang="en-US" sz="1838" kern="0" dirty="0">
              <a:gradFill>
                <a:gsLst>
                  <a:gs pos="0">
                    <a:srgbClr val="FFFFFF"/>
                  </a:gs>
                  <a:gs pos="100000">
                    <a:srgbClr val="FFFFFF"/>
                  </a:gs>
                </a:gsLst>
                <a:lin ang="5400000" scaled="0"/>
              </a:gradFill>
              <a:latin typeface="+mn-ea"/>
            </a:endParaRPr>
          </a:p>
        </p:txBody>
      </p:sp>
    </p:spTree>
    <p:extLst>
      <p:ext uri="{BB962C8B-B14F-4D97-AF65-F5344CB8AC3E}">
        <p14:creationId xmlns:p14="http://schemas.microsoft.com/office/powerpoint/2010/main" val="4242570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8E4FFEE-F5A6-422E-8A05-32D59E30DBE1}"/>
              </a:ext>
            </a:extLst>
          </p:cNvPr>
          <p:cNvSpPr>
            <a:spLocks noGrp="1"/>
          </p:cNvSpPr>
          <p:nvPr>
            <p:ph type="title"/>
          </p:nvPr>
        </p:nvSpPr>
        <p:spPr/>
        <p:txBody>
          <a:bodyPr/>
          <a:lstStyle/>
          <a:p>
            <a:r>
              <a:rPr lang="ja-JP" altLang="en-US" dirty="0"/>
              <a:t>もしクラウドが移動手段だったら・・・</a:t>
            </a:r>
            <a:endParaRPr kumimoji="1" lang="ja-JP" altLang="en-US" dirty="0"/>
          </a:p>
        </p:txBody>
      </p:sp>
      <p:sp>
        <p:nvSpPr>
          <p:cNvPr id="19" name="Freeform 95">
            <a:extLst>
              <a:ext uri="{FF2B5EF4-FFF2-40B4-BE49-F238E27FC236}">
                <a16:creationId xmlns:a16="http://schemas.microsoft.com/office/drawing/2014/main" id="{0CFC9D57-AF68-4C10-8A5E-5F5BF7B5129D}"/>
              </a:ext>
            </a:extLst>
          </p:cNvPr>
          <p:cNvSpPr>
            <a:spLocks/>
          </p:cNvSpPr>
          <p:nvPr/>
        </p:nvSpPr>
        <p:spPr bwMode="auto">
          <a:xfrm flipH="1">
            <a:off x="43393" y="4035697"/>
            <a:ext cx="3719705" cy="24156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defTabSz="839824"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mn-ea"/>
            </a:endParaRPr>
          </a:p>
        </p:txBody>
      </p:sp>
      <p:sp>
        <p:nvSpPr>
          <p:cNvPr id="20" name="TextBox 31">
            <a:extLst>
              <a:ext uri="{FF2B5EF4-FFF2-40B4-BE49-F238E27FC236}">
                <a16:creationId xmlns:a16="http://schemas.microsoft.com/office/drawing/2014/main" id="{C6047A8E-805D-48A5-A323-A36B46159DB3}"/>
              </a:ext>
            </a:extLst>
          </p:cNvPr>
          <p:cNvSpPr txBox="1"/>
          <p:nvPr/>
        </p:nvSpPr>
        <p:spPr>
          <a:xfrm>
            <a:off x="8003727" y="3994209"/>
            <a:ext cx="3806464" cy="1018182"/>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Serverless</a:t>
            </a:r>
          </a:p>
        </p:txBody>
      </p:sp>
      <p:sp>
        <p:nvSpPr>
          <p:cNvPr id="21" name="Freeform 95">
            <a:extLst>
              <a:ext uri="{FF2B5EF4-FFF2-40B4-BE49-F238E27FC236}">
                <a16:creationId xmlns:a16="http://schemas.microsoft.com/office/drawing/2014/main" id="{BE5B7749-31CC-4ADE-B328-68544D013F86}"/>
              </a:ext>
            </a:extLst>
          </p:cNvPr>
          <p:cNvSpPr>
            <a:spLocks/>
          </p:cNvSpPr>
          <p:nvPr/>
        </p:nvSpPr>
        <p:spPr bwMode="auto">
          <a:xfrm flipH="1">
            <a:off x="7450829" y="4062153"/>
            <a:ext cx="4349135" cy="28244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3992" tIns="41997" rIns="83992" bIns="41997" numCol="1" anchor="t" anchorCtr="0" compatLnSpc="1">
            <a:prstTxWarp prst="textNoShape">
              <a:avLst/>
            </a:prstTxWarp>
          </a:bodyPr>
          <a:lstStyle/>
          <a:p>
            <a:pPr marL="0" marR="0" lvl="0" indent="0" defTabSz="839824" eaLnBrk="1" fontAlgn="auto" latinLnBrk="0" hangingPunct="1">
              <a:lnSpc>
                <a:spcPct val="100000"/>
              </a:lnSpc>
              <a:spcBef>
                <a:spcPts val="0"/>
              </a:spcBef>
              <a:spcAft>
                <a:spcPts val="0"/>
              </a:spcAft>
              <a:buClrTx/>
              <a:buSzTx/>
              <a:buFontTx/>
              <a:buNone/>
              <a:tabLst/>
              <a:defRPr/>
            </a:pPr>
            <a:endParaRPr kumimoji="0" lang="en-US" sz="1441" b="0" i="0" u="none" strike="noStrike" kern="0" cap="none" spc="0" normalizeH="0" baseline="0" noProof="0" dirty="0">
              <a:ln>
                <a:noFill/>
              </a:ln>
              <a:solidFill>
                <a:srgbClr val="505050">
                  <a:lumMod val="95000"/>
                </a:srgbClr>
              </a:solidFill>
              <a:effectLst/>
              <a:uLnTx/>
              <a:uFillTx/>
              <a:latin typeface="+mn-ea"/>
            </a:endParaRPr>
          </a:p>
        </p:txBody>
      </p:sp>
      <p:grpSp>
        <p:nvGrpSpPr>
          <p:cNvPr id="22" name="PaaS">
            <a:extLst>
              <a:ext uri="{FF2B5EF4-FFF2-40B4-BE49-F238E27FC236}">
                <a16:creationId xmlns:a16="http://schemas.microsoft.com/office/drawing/2014/main" id="{84960590-2B5A-410D-95F6-85C6274EEAFC}"/>
              </a:ext>
            </a:extLst>
          </p:cNvPr>
          <p:cNvGrpSpPr/>
          <p:nvPr/>
        </p:nvGrpSpPr>
        <p:grpSpPr>
          <a:xfrm>
            <a:off x="4192769" y="1332565"/>
            <a:ext cx="3806464" cy="3679828"/>
            <a:chOff x="4147122" y="1215899"/>
            <a:chExt cx="4142232" cy="4004425"/>
          </a:xfrm>
        </p:grpSpPr>
        <p:sp>
          <p:nvSpPr>
            <p:cNvPr id="23" name="TextBox 23">
              <a:extLst>
                <a:ext uri="{FF2B5EF4-FFF2-40B4-BE49-F238E27FC236}">
                  <a16:creationId xmlns:a16="http://schemas.microsoft.com/office/drawing/2014/main" id="{A3C5BA64-DCAA-455B-807F-C2886C276410}"/>
                </a:ext>
              </a:extLst>
            </p:cNvPr>
            <p:cNvSpPr txBox="1"/>
            <p:nvPr/>
          </p:nvSpPr>
          <p:spPr>
            <a:xfrm>
              <a:off x="4147122" y="4112328"/>
              <a:ext cx="4142232" cy="1107996"/>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PaaS</a:t>
              </a:r>
            </a:p>
          </p:txBody>
        </p:sp>
        <p:pic>
          <p:nvPicPr>
            <p:cNvPr id="24" name="Picture 30">
              <a:extLst>
                <a:ext uri="{FF2B5EF4-FFF2-40B4-BE49-F238E27FC236}">
                  <a16:creationId xmlns:a16="http://schemas.microsoft.com/office/drawing/2014/main" id="{23F3ADBE-7AE0-4C95-AC5C-B25E0286EA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25" name="IaaS">
            <a:extLst>
              <a:ext uri="{FF2B5EF4-FFF2-40B4-BE49-F238E27FC236}">
                <a16:creationId xmlns:a16="http://schemas.microsoft.com/office/drawing/2014/main" id="{83E33DA5-260A-415E-989F-8790C5B2A734}"/>
              </a:ext>
            </a:extLst>
          </p:cNvPr>
          <p:cNvGrpSpPr/>
          <p:nvPr/>
        </p:nvGrpSpPr>
        <p:grpSpPr>
          <a:xfrm>
            <a:off x="381812" y="1332578"/>
            <a:ext cx="3806464" cy="3679815"/>
            <a:chOff x="0" y="1215913"/>
            <a:chExt cx="4142232" cy="4004411"/>
          </a:xfrm>
        </p:grpSpPr>
        <p:pic>
          <p:nvPicPr>
            <p:cNvPr id="26" name="Picture 29">
              <a:extLst>
                <a:ext uri="{FF2B5EF4-FFF2-40B4-BE49-F238E27FC236}">
                  <a16:creationId xmlns:a16="http://schemas.microsoft.com/office/drawing/2014/main" id="{B8225137-525E-419D-B90D-FCDBF6E64F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27" name="TextBox 17">
              <a:extLst>
                <a:ext uri="{FF2B5EF4-FFF2-40B4-BE49-F238E27FC236}">
                  <a16:creationId xmlns:a16="http://schemas.microsoft.com/office/drawing/2014/main" id="{2E126FCA-435F-4457-973E-1BA77329754C}"/>
                </a:ext>
              </a:extLst>
            </p:cNvPr>
            <p:cNvSpPr txBox="1"/>
            <p:nvPr/>
          </p:nvSpPr>
          <p:spPr>
            <a:xfrm>
              <a:off x="0" y="4112328"/>
              <a:ext cx="4142232" cy="1107996"/>
            </a:xfrm>
            <a:prstGeom prst="rect">
              <a:avLst/>
            </a:prstGeom>
            <a:solidFill>
              <a:srgbClr val="0072C6">
                <a:lumMod val="50000"/>
                <a:alpha val="80000"/>
              </a:srgbClr>
            </a:solidFill>
          </p:spPr>
          <p:txBody>
            <a:bodyPr vert="horz" wrap="square" lIns="420140" tIns="252083" rIns="336112" bIns="252083"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873855">
                <a:spcAft>
                  <a:spcPts val="368"/>
                </a:spcAft>
                <a:defRPr/>
              </a:pPr>
              <a:r>
                <a:rPr lang="en-US" sz="2573" b="0" kern="0" dirty="0">
                  <a:latin typeface="+mn-ea"/>
                  <a:ea typeface="+mn-ea"/>
                </a:rPr>
                <a:t>IaaS</a:t>
              </a:r>
            </a:p>
          </p:txBody>
        </p:sp>
      </p:grpSp>
      <p:cxnSp>
        <p:nvCxnSpPr>
          <p:cNvPr id="28" name="Straight Connector 35">
            <a:extLst>
              <a:ext uri="{FF2B5EF4-FFF2-40B4-BE49-F238E27FC236}">
                <a16:creationId xmlns:a16="http://schemas.microsoft.com/office/drawing/2014/main" id="{34308558-9E5C-4D94-8EBB-EFD9FD854CD2}"/>
              </a:ext>
            </a:extLst>
          </p:cNvPr>
          <p:cNvCxnSpPr/>
          <p:nvPr/>
        </p:nvCxnSpPr>
        <p:spPr>
          <a:xfrm>
            <a:off x="4182882" y="1328306"/>
            <a:ext cx="0" cy="3692305"/>
          </a:xfrm>
          <a:prstGeom prst="line">
            <a:avLst/>
          </a:prstGeom>
          <a:noFill/>
          <a:ln w="28575" cap="flat" cmpd="sng" algn="ctr">
            <a:solidFill>
              <a:srgbClr val="0072C6"/>
            </a:solidFill>
            <a:prstDash val="solid"/>
            <a:headEnd type="none"/>
            <a:tailEnd type="none"/>
          </a:ln>
          <a:effectLst/>
        </p:spPr>
      </p:cxnSp>
      <p:sp>
        <p:nvSpPr>
          <p:cNvPr id="29" name="TextBox 20">
            <a:extLst>
              <a:ext uri="{FF2B5EF4-FFF2-40B4-BE49-F238E27FC236}">
                <a16:creationId xmlns:a16="http://schemas.microsoft.com/office/drawing/2014/main" id="{DAE7D928-6B3C-437F-B91D-0A0357314B1E}"/>
              </a:ext>
            </a:extLst>
          </p:cNvPr>
          <p:cNvSpPr txBox="1"/>
          <p:nvPr/>
        </p:nvSpPr>
        <p:spPr>
          <a:xfrm>
            <a:off x="388344" y="5012156"/>
            <a:ext cx="3806464" cy="1018254"/>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車はリース、メンテナンスは自分で</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sp>
        <p:nvSpPr>
          <p:cNvPr id="30" name="TextBox 40">
            <a:extLst>
              <a:ext uri="{FF2B5EF4-FFF2-40B4-BE49-F238E27FC236}">
                <a16:creationId xmlns:a16="http://schemas.microsoft.com/office/drawing/2014/main" id="{666D319A-95C1-4592-B4FC-FEB11F67ACC1}"/>
              </a:ext>
            </a:extLst>
          </p:cNvPr>
          <p:cNvSpPr txBox="1"/>
          <p:nvPr/>
        </p:nvSpPr>
        <p:spPr>
          <a:xfrm>
            <a:off x="4191273" y="5030351"/>
            <a:ext cx="3806464" cy="1018203"/>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車はレンタカー、乗っていないときも料金はかかる</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sp>
        <p:nvSpPr>
          <p:cNvPr id="31" name="TextBox 33">
            <a:extLst>
              <a:ext uri="{FF2B5EF4-FFF2-40B4-BE49-F238E27FC236}">
                <a16:creationId xmlns:a16="http://schemas.microsoft.com/office/drawing/2014/main" id="{ADC83F9D-27C4-484C-A8AA-CD82F95A3DF2}"/>
              </a:ext>
            </a:extLst>
          </p:cNvPr>
          <p:cNvSpPr txBox="1"/>
          <p:nvPr/>
        </p:nvSpPr>
        <p:spPr>
          <a:xfrm>
            <a:off x="7954809" y="5020607"/>
            <a:ext cx="3806464" cy="1413824"/>
          </a:xfrm>
          <a:prstGeom prst="rect">
            <a:avLst/>
          </a:prstGeom>
        </p:spPr>
        <p:txBody>
          <a:bodyPr vert="horz" wrap="square" lIns="420140" tIns="252083" rIns="420140" bIns="252083"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marL="0" marR="0" lvl="0" indent="0" defTabSz="856890" eaLnBrk="1" fontAlgn="auto" latinLnBrk="0" hangingPunct="1">
              <a:lnSpc>
                <a:spcPct val="90000"/>
              </a:lnSpc>
              <a:spcBef>
                <a:spcPts val="1102"/>
              </a:spcBef>
              <a:spcAft>
                <a:spcPts val="0"/>
              </a:spcAft>
              <a:buClrTx/>
              <a:buSzTx/>
              <a:buFontTx/>
              <a:buNone/>
              <a:tabLst/>
              <a:defRPr/>
            </a:pPr>
            <a:r>
              <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a:t>
            </a:r>
            <a:r>
              <a:rPr kumimoji="0" lang="ja-JP" alt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rPr>
              <a:t>車はライドシェア、移動している時だけ料金を払う</a:t>
            </a: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a:p>
            <a:pPr marL="0" marR="0" lvl="0" indent="0" defTabSz="856890" eaLnBrk="1" fontAlgn="auto" latinLnBrk="0" hangingPunct="1">
              <a:lnSpc>
                <a:spcPct val="90000"/>
              </a:lnSpc>
              <a:spcBef>
                <a:spcPts val="1102"/>
              </a:spcBef>
              <a:spcAft>
                <a:spcPts val="0"/>
              </a:spcAft>
              <a:buClrTx/>
              <a:buSzTx/>
              <a:buFontTx/>
              <a:buNone/>
              <a:tabLst/>
              <a:defRPr/>
            </a:pPr>
            <a:endParaRPr kumimoji="0" lang="en-US" sz="1838" b="0" i="0" u="none" strike="noStrike" kern="0" cap="none" spc="0" normalizeH="0" baseline="0" noProof="0" dirty="0">
              <a:ln>
                <a:noFill/>
              </a:ln>
              <a:solidFill>
                <a:srgbClr val="0072C7"/>
              </a:solidFill>
              <a:effectLst/>
              <a:uLnTx/>
              <a:uFillTx/>
              <a:latin typeface="+mn-ea"/>
              <a:ea typeface="+mn-ea"/>
              <a:cs typeface="Segoe UI Semibold" panose="020B0702040204020203" pitchFamily="34" charset="0"/>
            </a:endParaRPr>
          </a:p>
        </p:txBody>
      </p:sp>
      <p:pic>
        <p:nvPicPr>
          <p:cNvPr id="32" name="Picture 21">
            <a:extLst>
              <a:ext uri="{FF2B5EF4-FFF2-40B4-BE49-F238E27FC236}">
                <a16:creationId xmlns:a16="http://schemas.microsoft.com/office/drawing/2014/main" id="{34B7A011-3B39-4ADB-A847-764C97CE9A73}"/>
              </a:ext>
            </a:extLst>
          </p:cNvPr>
          <p:cNvPicPr>
            <a:picLocks noChangeAspect="1"/>
          </p:cNvPicPr>
          <p:nvPr/>
        </p:nvPicPr>
        <p:blipFill rotWithShape="1">
          <a:blip r:embed="rId4"/>
          <a:srcRect l="22416" t="19193" r="3474" b="1944"/>
          <a:stretch/>
        </p:blipFill>
        <p:spPr>
          <a:xfrm>
            <a:off x="8011585" y="1329467"/>
            <a:ext cx="3801755" cy="2665624"/>
          </a:xfrm>
          <a:prstGeom prst="rect">
            <a:avLst/>
          </a:prstGeom>
        </p:spPr>
      </p:pic>
      <p:cxnSp>
        <p:nvCxnSpPr>
          <p:cNvPr id="33" name="Straight Connector 34">
            <a:extLst>
              <a:ext uri="{FF2B5EF4-FFF2-40B4-BE49-F238E27FC236}">
                <a16:creationId xmlns:a16="http://schemas.microsoft.com/office/drawing/2014/main" id="{1A212337-5AE7-4D5D-90D3-F619AAA5E00E}"/>
              </a:ext>
            </a:extLst>
          </p:cNvPr>
          <p:cNvCxnSpPr/>
          <p:nvPr/>
        </p:nvCxnSpPr>
        <p:spPr>
          <a:xfrm>
            <a:off x="7996244" y="1322380"/>
            <a:ext cx="11626" cy="3680083"/>
          </a:xfrm>
          <a:prstGeom prst="line">
            <a:avLst/>
          </a:prstGeom>
          <a:noFill/>
          <a:ln w="28575" cap="flat" cmpd="sng" algn="ctr">
            <a:solidFill>
              <a:srgbClr val="0072C6"/>
            </a:solidFill>
            <a:prstDash val="solid"/>
            <a:headEnd type="none"/>
            <a:tailEnd type="none"/>
          </a:ln>
          <a:effectLst/>
        </p:spPr>
      </p:cxnSp>
    </p:spTree>
    <p:extLst>
      <p:ext uri="{BB962C8B-B14F-4D97-AF65-F5344CB8AC3E}">
        <p14:creationId xmlns:p14="http://schemas.microsoft.com/office/powerpoint/2010/main" val="2341884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55F189E-B9DC-4588-9E20-C98C1BE40FFB}"/>
              </a:ext>
            </a:extLst>
          </p:cNvPr>
          <p:cNvSpPr>
            <a:spLocks noGrp="1"/>
          </p:cNvSpPr>
          <p:nvPr>
            <p:ph type="title"/>
          </p:nvPr>
        </p:nvSpPr>
        <p:spPr/>
        <p:txBody>
          <a:bodyPr/>
          <a:lstStyle/>
          <a:p>
            <a:r>
              <a:rPr lang="ja-JP" altLang="en-US" dirty="0"/>
              <a:t>アプリケーション プラットフォーム の “変革”</a:t>
            </a:r>
            <a:endParaRPr kumimoji="1" lang="ja-JP" altLang="en-US" dirty="0"/>
          </a:p>
        </p:txBody>
      </p:sp>
      <p:sp>
        <p:nvSpPr>
          <p:cNvPr id="4" name="Title 1">
            <a:extLst>
              <a:ext uri="{FF2B5EF4-FFF2-40B4-BE49-F238E27FC236}">
                <a16:creationId xmlns:a16="http://schemas.microsoft.com/office/drawing/2014/main" id="{A808F3F5-3A8F-4616-A3DC-C606FB8B65BC}"/>
              </a:ext>
            </a:extLst>
          </p:cNvPr>
          <p:cNvSpPr txBox="1">
            <a:spLocks/>
          </p:cNvSpPr>
          <p:nvPr/>
        </p:nvSpPr>
        <p:spPr bwMode="auto">
          <a:xfrm>
            <a:off x="544989" y="2283385"/>
            <a:ext cx="118890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lgn="r" defTabSz="1086896">
              <a:buClr>
                <a:srgbClr val="0072C6"/>
              </a:buClr>
              <a:tabLst>
                <a:tab pos="327610" algn="l"/>
              </a:tabLst>
              <a:defRPr/>
            </a:pPr>
            <a:r>
              <a:rPr lang="ja-JP" altLang="en-US" sz="1400" b="0" dirty="0">
                <a:solidFill>
                  <a:srgbClr val="0078D7"/>
                </a:solidFill>
                <a:latin typeface="+mn-ea"/>
                <a:ea typeface="+mn-ea"/>
                <a:cs typeface="Segoe UI Semibold" panose="020B0702040204020203" pitchFamily="34" charset="0"/>
              </a:rPr>
              <a:t>アプローチ</a:t>
            </a:r>
            <a:endParaRPr kumimoji="0" lang="en-US" sz="1400" b="0" dirty="0">
              <a:solidFill>
                <a:srgbClr val="0078D7"/>
              </a:solidFill>
              <a:latin typeface="+mn-ea"/>
              <a:ea typeface="+mn-ea"/>
              <a:cs typeface="Segoe UI Semibold" panose="020B0702040204020203" pitchFamily="34" charset="0"/>
            </a:endParaRPr>
          </a:p>
        </p:txBody>
      </p:sp>
      <p:sp>
        <p:nvSpPr>
          <p:cNvPr id="5" name="Title 1">
            <a:extLst>
              <a:ext uri="{FF2B5EF4-FFF2-40B4-BE49-F238E27FC236}">
                <a16:creationId xmlns:a16="http://schemas.microsoft.com/office/drawing/2014/main" id="{8D0CBC49-8CE9-45A1-A44B-88D6EB12589C}"/>
              </a:ext>
            </a:extLst>
          </p:cNvPr>
          <p:cNvSpPr txBox="1">
            <a:spLocks/>
          </p:cNvSpPr>
          <p:nvPr/>
        </p:nvSpPr>
        <p:spPr bwMode="auto">
          <a:xfrm>
            <a:off x="678346" y="2794404"/>
            <a:ext cx="105554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lgn="r" defTabSz="1086896">
              <a:buClr>
                <a:srgbClr val="0072C6"/>
              </a:buClr>
              <a:tabLst>
                <a:tab pos="327610" algn="l"/>
              </a:tabLst>
              <a:defRPr/>
            </a:pPr>
            <a:r>
              <a:rPr kumimoji="0" lang="ja-JP" altLang="en-US" sz="1400" b="0" dirty="0">
                <a:solidFill>
                  <a:srgbClr val="0078D7"/>
                </a:solidFill>
                <a:latin typeface="+mn-ea"/>
                <a:ea typeface="+mn-ea"/>
                <a:cs typeface="Segoe UI Semibold" panose="020B0702040204020203" pitchFamily="34" charset="0"/>
              </a:rPr>
              <a:t>内容</a:t>
            </a:r>
            <a:endParaRPr kumimoji="0" lang="en-US" sz="1400" b="0" dirty="0">
              <a:solidFill>
                <a:srgbClr val="0078D7"/>
              </a:solidFill>
              <a:latin typeface="+mn-ea"/>
              <a:ea typeface="+mn-ea"/>
              <a:cs typeface="Segoe UI Semibold" panose="020B0702040204020203" pitchFamily="34" charset="0"/>
            </a:endParaRPr>
          </a:p>
        </p:txBody>
      </p:sp>
      <p:sp>
        <p:nvSpPr>
          <p:cNvPr id="6" name="Title 1">
            <a:extLst>
              <a:ext uri="{FF2B5EF4-FFF2-40B4-BE49-F238E27FC236}">
                <a16:creationId xmlns:a16="http://schemas.microsoft.com/office/drawing/2014/main" id="{32A0C877-FA65-4BD3-B141-81C8FA09389A}"/>
              </a:ext>
            </a:extLst>
          </p:cNvPr>
          <p:cNvSpPr txBox="1">
            <a:spLocks/>
          </p:cNvSpPr>
          <p:nvPr/>
        </p:nvSpPr>
        <p:spPr bwMode="auto">
          <a:xfrm>
            <a:off x="327902" y="5702151"/>
            <a:ext cx="14059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lgn="r" defTabSz="1086896">
              <a:buClr>
                <a:srgbClr val="0072C6"/>
              </a:buClr>
              <a:tabLst>
                <a:tab pos="327610" algn="l"/>
              </a:tabLst>
              <a:defRPr/>
            </a:pPr>
            <a:r>
              <a:rPr kumimoji="0" lang="ja-JP" altLang="en-US" sz="1400" b="0" dirty="0">
                <a:solidFill>
                  <a:srgbClr val="0078D7"/>
                </a:solidFill>
                <a:latin typeface="+mn-ea"/>
                <a:ea typeface="+mn-ea"/>
                <a:cs typeface="Segoe UI Semibold" panose="020B0702040204020203" pitchFamily="34" charset="0"/>
              </a:rPr>
              <a:t>ポイント</a:t>
            </a:r>
            <a:endParaRPr kumimoji="0" lang="en-US" sz="1400" b="0" dirty="0">
              <a:solidFill>
                <a:srgbClr val="0078D7"/>
              </a:solidFill>
              <a:latin typeface="+mn-ea"/>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BB788962-824F-462F-B121-91A1D4BCD998}"/>
              </a:ext>
            </a:extLst>
          </p:cNvPr>
          <p:cNvSpPr>
            <a:spLocks noChangeArrowheads="1"/>
          </p:cNvSpPr>
          <p:nvPr/>
        </p:nvSpPr>
        <p:spPr bwMode="auto">
          <a:xfrm>
            <a:off x="1937244" y="2063660"/>
            <a:ext cx="2402720" cy="460901"/>
          </a:xfrm>
          <a:prstGeom prst="rect">
            <a:avLst/>
          </a:prstGeom>
          <a:solidFill>
            <a:srgbClr val="00B050"/>
          </a:solidFill>
          <a:ln w="6350" cap="rnd">
            <a:solidFill>
              <a:schemeClr val="accent1"/>
            </a:solidFill>
            <a:prstDash val="solid"/>
            <a:round/>
            <a:headEnd/>
            <a:tailEnd/>
          </a:ln>
          <a:extLst/>
        </p:spPr>
        <p:txBody>
          <a:bodyPr vert="horz" wrap="square" lIns="91414" tIns="45706" rIns="91414" bIns="45706" numCol="1" anchor="ctr" anchorCtr="0" compatLnSpc="1">
            <a:prstTxWarp prst="textNoShape">
              <a:avLst/>
            </a:prstTxWarp>
          </a:bodyPr>
          <a:lstStyle/>
          <a:p>
            <a:pPr algn="ctr" defTabSz="914049">
              <a:defRPr/>
            </a:pPr>
            <a:r>
              <a:rPr kumimoji="0" lang="ja-JP" altLang="en-US" sz="1600" b="1" dirty="0">
                <a:solidFill>
                  <a:srgbClr val="FFFFFF"/>
                </a:solidFill>
                <a:latin typeface="+mn-ea"/>
                <a:cs typeface="Segoe UI Semibold" panose="020B0702040204020203" pitchFamily="34" charset="0"/>
              </a:rPr>
              <a:t>再ホスト</a:t>
            </a:r>
            <a:r>
              <a:rPr kumimoji="0" lang="en-US" sz="1600" b="1" dirty="0">
                <a:solidFill>
                  <a:srgbClr val="FFFFFF"/>
                </a:solidFill>
                <a:latin typeface="+mn-ea"/>
                <a:cs typeface="Segoe UI Semibold" panose="020B0702040204020203" pitchFamily="34" charset="0"/>
              </a:rPr>
              <a:t>	</a:t>
            </a:r>
          </a:p>
        </p:txBody>
      </p:sp>
      <p:sp>
        <p:nvSpPr>
          <p:cNvPr id="8" name="Rectangle 10">
            <a:extLst>
              <a:ext uri="{FF2B5EF4-FFF2-40B4-BE49-F238E27FC236}">
                <a16:creationId xmlns:a16="http://schemas.microsoft.com/office/drawing/2014/main" id="{C4CA0D3C-0163-4F29-AC2A-953936075A69}"/>
              </a:ext>
            </a:extLst>
          </p:cNvPr>
          <p:cNvSpPr>
            <a:spLocks noChangeArrowheads="1"/>
          </p:cNvSpPr>
          <p:nvPr/>
        </p:nvSpPr>
        <p:spPr bwMode="auto">
          <a:xfrm>
            <a:off x="7093958" y="2063660"/>
            <a:ext cx="2257691" cy="460900"/>
          </a:xfrm>
          <a:prstGeom prst="rect">
            <a:avLst/>
          </a:prstGeom>
          <a:solidFill>
            <a:srgbClr val="7030A0"/>
          </a:solidFill>
          <a:ln w="6350" cap="rnd">
            <a:solidFill>
              <a:schemeClr val="accent1"/>
            </a:solidFill>
            <a:prstDash val="solid"/>
            <a:round/>
            <a:headEnd/>
            <a:tailEnd/>
          </a:ln>
          <a:extLst/>
        </p:spPr>
        <p:txBody>
          <a:bodyPr vert="horz" wrap="square" lIns="91414" tIns="45706" rIns="91414" bIns="45706" numCol="1" anchor="ctr" anchorCtr="0" compatLnSpc="1">
            <a:prstTxWarp prst="textNoShape">
              <a:avLst/>
            </a:prstTxWarp>
          </a:bodyPr>
          <a:lstStyle/>
          <a:p>
            <a:pPr algn="ctr" defTabSz="914049" fontAlgn="base">
              <a:spcBef>
                <a:spcPct val="0"/>
              </a:spcBef>
              <a:spcAft>
                <a:spcPct val="0"/>
              </a:spcAft>
              <a:defRPr/>
            </a:pPr>
            <a:r>
              <a:rPr kumimoji="0" lang="ja-JP" altLang="en-US" sz="1600" b="1" dirty="0">
                <a:solidFill>
                  <a:srgbClr val="FFFFFF"/>
                </a:solidFill>
                <a:latin typeface="+mn-ea"/>
                <a:cs typeface="Segoe UI Semibold" panose="020B0702040204020203" pitchFamily="34" charset="0"/>
              </a:rPr>
              <a:t>再設計</a:t>
            </a:r>
            <a:endParaRPr kumimoji="0" lang="en-US" sz="1600" b="1" dirty="0">
              <a:solidFill>
                <a:srgbClr val="FFFFFF"/>
              </a:solidFill>
              <a:latin typeface="+mn-ea"/>
              <a:cs typeface="Segoe UI Semibold" panose="020B0702040204020203" pitchFamily="34" charset="0"/>
            </a:endParaRPr>
          </a:p>
        </p:txBody>
      </p:sp>
      <p:sp>
        <p:nvSpPr>
          <p:cNvPr id="9" name="Rectangle 13">
            <a:extLst>
              <a:ext uri="{FF2B5EF4-FFF2-40B4-BE49-F238E27FC236}">
                <a16:creationId xmlns:a16="http://schemas.microsoft.com/office/drawing/2014/main" id="{42F5C423-06ED-4858-A893-87B5250945DF}"/>
              </a:ext>
            </a:extLst>
          </p:cNvPr>
          <p:cNvSpPr>
            <a:spLocks noChangeArrowheads="1"/>
          </p:cNvSpPr>
          <p:nvPr/>
        </p:nvSpPr>
        <p:spPr bwMode="auto">
          <a:xfrm>
            <a:off x="9493904" y="2040557"/>
            <a:ext cx="1974480" cy="474486"/>
          </a:xfrm>
          <a:prstGeom prst="rect">
            <a:avLst/>
          </a:prstGeom>
          <a:solidFill>
            <a:srgbClr val="7030A0"/>
          </a:solidFill>
          <a:ln w="6350" cap="rnd">
            <a:solidFill>
              <a:schemeClr val="accent1"/>
            </a:solidFill>
            <a:prstDash val="solid"/>
            <a:round/>
            <a:headEnd/>
            <a:tailEnd/>
          </a:ln>
          <a:extLst/>
        </p:spPr>
        <p:txBody>
          <a:bodyPr vert="horz" wrap="square" lIns="91414" tIns="45706" rIns="91414" bIns="45706" numCol="1" anchor="ctr" anchorCtr="0" compatLnSpc="1">
            <a:prstTxWarp prst="textNoShape">
              <a:avLst/>
            </a:prstTxWarp>
          </a:bodyPr>
          <a:lstStyle/>
          <a:p>
            <a:pPr algn="ctr" defTabSz="914049" fontAlgn="base">
              <a:spcBef>
                <a:spcPct val="0"/>
              </a:spcBef>
              <a:spcAft>
                <a:spcPct val="0"/>
              </a:spcAft>
              <a:defRPr/>
            </a:pPr>
            <a:r>
              <a:rPr kumimoji="0" lang="ja-JP" altLang="en-US" sz="1600" b="1" dirty="0">
                <a:solidFill>
                  <a:srgbClr val="FFFFFF"/>
                </a:solidFill>
                <a:latin typeface="+mn-ea"/>
                <a:cs typeface="Segoe UI Semibold" panose="020B0702040204020203" pitchFamily="34" charset="0"/>
              </a:rPr>
              <a:t>再構築</a:t>
            </a:r>
            <a:endParaRPr kumimoji="0" lang="en-US" sz="1600" b="1" dirty="0">
              <a:solidFill>
                <a:srgbClr val="FFFFFF"/>
              </a:solidFill>
              <a:latin typeface="+mn-ea"/>
              <a:cs typeface="Segoe UI Semibold" panose="020B0702040204020203" pitchFamily="34" charset="0"/>
            </a:endParaRPr>
          </a:p>
        </p:txBody>
      </p:sp>
      <p:sp>
        <p:nvSpPr>
          <p:cNvPr id="10" name="Rectangle 17">
            <a:extLst>
              <a:ext uri="{FF2B5EF4-FFF2-40B4-BE49-F238E27FC236}">
                <a16:creationId xmlns:a16="http://schemas.microsoft.com/office/drawing/2014/main" id="{BE9833B9-DADF-4B1A-9D08-6E6E7A16CFCA}"/>
              </a:ext>
            </a:extLst>
          </p:cNvPr>
          <p:cNvSpPr>
            <a:spLocks noChangeArrowheads="1"/>
          </p:cNvSpPr>
          <p:nvPr/>
        </p:nvSpPr>
        <p:spPr bwMode="auto">
          <a:xfrm>
            <a:off x="4597921" y="2063660"/>
            <a:ext cx="2353779" cy="460900"/>
          </a:xfrm>
          <a:prstGeom prst="rect">
            <a:avLst/>
          </a:prstGeom>
          <a:solidFill>
            <a:srgbClr val="7030A0"/>
          </a:solidFill>
          <a:ln w="6350" cap="rnd">
            <a:solidFill>
              <a:schemeClr val="accent1"/>
            </a:solidFill>
            <a:prstDash val="solid"/>
            <a:round/>
            <a:headEnd/>
            <a:tailEnd/>
          </a:ln>
          <a:extLst/>
        </p:spPr>
        <p:txBody>
          <a:bodyPr vert="horz" wrap="square" lIns="91414" tIns="45706" rIns="91414" bIns="45706" numCol="1" anchor="ctr" anchorCtr="0" compatLnSpc="1">
            <a:prstTxWarp prst="textNoShape">
              <a:avLst/>
            </a:prstTxWarp>
          </a:bodyPr>
          <a:lstStyle/>
          <a:p>
            <a:pPr algn="ctr" defTabSz="914049" fontAlgn="base">
              <a:spcBef>
                <a:spcPct val="0"/>
              </a:spcBef>
              <a:spcAft>
                <a:spcPct val="0"/>
              </a:spcAft>
              <a:defRPr/>
            </a:pPr>
            <a:r>
              <a:rPr kumimoji="0" lang="ja-JP" altLang="en-US" sz="1600" b="1" dirty="0">
                <a:solidFill>
                  <a:srgbClr val="FFFFFF"/>
                </a:solidFill>
                <a:latin typeface="+mn-ea"/>
                <a:cs typeface="Segoe UI Semibold" panose="020B0702040204020203" pitchFamily="34" charset="0"/>
              </a:rPr>
              <a:t>リファクタリング</a:t>
            </a:r>
            <a:endParaRPr kumimoji="0" lang="en-US" sz="1600" b="1" dirty="0">
              <a:solidFill>
                <a:srgbClr val="FFFFFF"/>
              </a:solidFill>
              <a:latin typeface="+mn-ea"/>
              <a:cs typeface="Segoe UI Semibold" panose="020B0702040204020203" pitchFamily="34" charset="0"/>
            </a:endParaRPr>
          </a:p>
        </p:txBody>
      </p:sp>
      <p:sp>
        <p:nvSpPr>
          <p:cNvPr id="11" name="Rectangle 6">
            <a:extLst>
              <a:ext uri="{FF2B5EF4-FFF2-40B4-BE49-F238E27FC236}">
                <a16:creationId xmlns:a16="http://schemas.microsoft.com/office/drawing/2014/main" id="{3151FCE5-E85A-4460-BEEF-A53973034A9C}"/>
              </a:ext>
            </a:extLst>
          </p:cNvPr>
          <p:cNvSpPr>
            <a:spLocks noChangeArrowheads="1"/>
          </p:cNvSpPr>
          <p:nvPr/>
        </p:nvSpPr>
        <p:spPr bwMode="auto">
          <a:xfrm>
            <a:off x="1946837" y="2642875"/>
            <a:ext cx="2393127" cy="649274"/>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defTabSz="914192">
              <a:defRPr/>
            </a:pPr>
            <a:r>
              <a:rPr kumimoji="0" lang="ja-JP" altLang="en-US" sz="1400" b="1" dirty="0">
                <a:solidFill>
                  <a:srgbClr val="353535"/>
                </a:solidFill>
                <a:latin typeface="+mn-ea"/>
              </a:rPr>
              <a:t>アプリケーションをそのままクラウドへ再配置</a:t>
            </a:r>
            <a:endParaRPr kumimoji="0" lang="en-US" sz="1400" b="1" dirty="0">
              <a:solidFill>
                <a:srgbClr val="353535"/>
              </a:solidFill>
              <a:latin typeface="+mn-ea"/>
              <a:cs typeface="Segoe UI Semibold" panose="020B0702040204020203" pitchFamily="34" charset="0"/>
            </a:endParaRPr>
          </a:p>
        </p:txBody>
      </p:sp>
      <p:sp>
        <p:nvSpPr>
          <p:cNvPr id="12" name="Rectangle 10">
            <a:extLst>
              <a:ext uri="{FF2B5EF4-FFF2-40B4-BE49-F238E27FC236}">
                <a16:creationId xmlns:a16="http://schemas.microsoft.com/office/drawing/2014/main" id="{8F19C5B4-31EC-4408-9156-88ECEB213A1C}"/>
              </a:ext>
            </a:extLst>
          </p:cNvPr>
          <p:cNvSpPr>
            <a:spLocks noChangeArrowheads="1"/>
          </p:cNvSpPr>
          <p:nvPr/>
        </p:nvSpPr>
        <p:spPr bwMode="auto">
          <a:xfrm>
            <a:off x="7093959" y="2604474"/>
            <a:ext cx="2257689" cy="694330"/>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defTabSz="914192">
              <a:defRPr/>
            </a:pPr>
            <a:r>
              <a:rPr kumimoji="0" lang="ja-JP" altLang="en-US" sz="1400" b="1" kern="0" spc="20" dirty="0">
                <a:solidFill>
                  <a:srgbClr val="353535"/>
                </a:solidFill>
                <a:latin typeface="+mn-ea"/>
                <a:cs typeface="Segoe UI Semilight" panose="020B0402040204020203" pitchFamily="34" charset="0"/>
              </a:rPr>
              <a:t>実質的に変更 </a:t>
            </a:r>
            <a:r>
              <a:rPr kumimoji="0" lang="en-US" altLang="ja-JP" sz="1400" b="1" kern="0" spc="20" dirty="0">
                <a:solidFill>
                  <a:srgbClr val="353535"/>
                </a:solidFill>
                <a:latin typeface="+mn-ea"/>
                <a:cs typeface="Segoe UI Semilight" panose="020B0402040204020203" pitchFamily="34" charset="0"/>
              </a:rPr>
              <a:t>/ </a:t>
            </a:r>
            <a:r>
              <a:rPr kumimoji="0" lang="ja-JP" altLang="en-US" sz="1400" b="1" kern="0" spc="20" dirty="0">
                <a:solidFill>
                  <a:srgbClr val="353535"/>
                </a:solidFill>
                <a:latin typeface="+mn-ea"/>
                <a:cs typeface="Segoe UI Semilight" panose="020B0402040204020203" pitchFamily="34" charset="0"/>
              </a:rPr>
              <a:t>アプリケーションをサービスへ分解</a:t>
            </a:r>
            <a:endParaRPr kumimoji="0" lang="en-US" sz="1400" b="1" kern="0" spc="20" dirty="0">
              <a:solidFill>
                <a:srgbClr val="353535"/>
              </a:solidFill>
              <a:latin typeface="+mn-ea"/>
              <a:cs typeface="Segoe UI Semilight" panose="020B0402040204020203" pitchFamily="34" charset="0"/>
            </a:endParaRPr>
          </a:p>
        </p:txBody>
      </p:sp>
      <p:sp>
        <p:nvSpPr>
          <p:cNvPr id="13" name="Rectangle 13">
            <a:extLst>
              <a:ext uri="{FF2B5EF4-FFF2-40B4-BE49-F238E27FC236}">
                <a16:creationId xmlns:a16="http://schemas.microsoft.com/office/drawing/2014/main" id="{5592E672-2965-4ADD-A353-F0D975BD1C8F}"/>
              </a:ext>
            </a:extLst>
          </p:cNvPr>
          <p:cNvSpPr>
            <a:spLocks noChangeArrowheads="1"/>
          </p:cNvSpPr>
          <p:nvPr/>
        </p:nvSpPr>
        <p:spPr bwMode="auto">
          <a:xfrm>
            <a:off x="9494238" y="2601947"/>
            <a:ext cx="1974146" cy="696857"/>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defTabSz="914049">
              <a:defRPr/>
            </a:pPr>
            <a:r>
              <a:rPr kumimoji="0" lang="ja-JP" altLang="en-US" sz="1400" b="1" dirty="0">
                <a:solidFill>
                  <a:srgbClr val="353535"/>
                </a:solidFill>
                <a:latin typeface="+mn-ea"/>
                <a:cs typeface="Segoe UI Semibold" panose="020B0702040204020203" pitchFamily="34" charset="0"/>
              </a:rPr>
              <a:t>クラウド ネイティブなアプローチで新しいコーディング</a:t>
            </a:r>
            <a:endParaRPr kumimoji="0" lang="en-US" sz="1400" b="1" dirty="0">
              <a:solidFill>
                <a:srgbClr val="353535"/>
              </a:solidFill>
              <a:latin typeface="+mn-ea"/>
              <a:cs typeface="Segoe UI Semibold" panose="020B0702040204020203" pitchFamily="34" charset="0"/>
            </a:endParaRPr>
          </a:p>
        </p:txBody>
      </p:sp>
      <p:sp>
        <p:nvSpPr>
          <p:cNvPr id="14" name="Rectangle 17">
            <a:extLst>
              <a:ext uri="{FF2B5EF4-FFF2-40B4-BE49-F238E27FC236}">
                <a16:creationId xmlns:a16="http://schemas.microsoft.com/office/drawing/2014/main" id="{5A71FAFB-40C7-4832-AD7A-B5D4FA2C1C20}"/>
              </a:ext>
            </a:extLst>
          </p:cNvPr>
          <p:cNvSpPr>
            <a:spLocks noChangeArrowheads="1"/>
          </p:cNvSpPr>
          <p:nvPr/>
        </p:nvSpPr>
        <p:spPr bwMode="auto">
          <a:xfrm>
            <a:off x="4591788" y="2604475"/>
            <a:ext cx="2353780" cy="688528"/>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defTabSz="914192">
              <a:defRPr/>
            </a:pPr>
            <a:r>
              <a:rPr kumimoji="0" lang="ja-JP" altLang="en-US" sz="1400" b="1" kern="0" spc="20" dirty="0">
                <a:solidFill>
                  <a:srgbClr val="353535"/>
                </a:solidFill>
                <a:latin typeface="+mn-ea"/>
                <a:cs typeface="Segoe UI Semilight" panose="020B0402040204020203" pitchFamily="34" charset="0"/>
              </a:rPr>
              <a:t>クラウドのメリットを享受するために最小限の変更</a:t>
            </a:r>
            <a:endParaRPr kumimoji="0" lang="en-US" sz="1400" b="1" dirty="0">
              <a:solidFill>
                <a:srgbClr val="353535"/>
              </a:solidFill>
              <a:latin typeface="+mn-ea"/>
              <a:cs typeface="Segoe UI Semibold" panose="020B0702040204020203" pitchFamily="34" charset="0"/>
            </a:endParaRPr>
          </a:p>
        </p:txBody>
      </p:sp>
      <p:sp>
        <p:nvSpPr>
          <p:cNvPr id="15" name="Rectangle 6">
            <a:extLst>
              <a:ext uri="{FF2B5EF4-FFF2-40B4-BE49-F238E27FC236}">
                <a16:creationId xmlns:a16="http://schemas.microsoft.com/office/drawing/2014/main" id="{569A65DB-9851-4983-8F6F-30BFF1164966}"/>
              </a:ext>
            </a:extLst>
          </p:cNvPr>
          <p:cNvSpPr>
            <a:spLocks noChangeArrowheads="1"/>
          </p:cNvSpPr>
          <p:nvPr/>
        </p:nvSpPr>
        <p:spPr bwMode="auto">
          <a:xfrm>
            <a:off x="1937244" y="5170714"/>
            <a:ext cx="2402720" cy="1230085"/>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14256" indent="-114256" defTabSz="914049">
              <a:spcBef>
                <a:spcPts val="300"/>
              </a:spcBef>
              <a:buFont typeface="Arial" panose="020B0604020202020204" pitchFamily="34" charset="0"/>
              <a:buChar char="•"/>
              <a:tabLst>
                <a:tab pos="114256" algn="l"/>
              </a:tabLst>
              <a:defRPr/>
            </a:pPr>
            <a:r>
              <a:rPr kumimoji="0" lang="ja-JP" altLang="en-US" sz="1400" dirty="0">
                <a:solidFill>
                  <a:srgbClr val="353535"/>
                </a:solidFill>
                <a:latin typeface="+mn-ea"/>
                <a:cs typeface="Segoe UI Semibold" panose="020B0702040204020203" pitchFamily="34" charset="0"/>
              </a:rPr>
              <a:t>平均で、</a:t>
            </a:r>
            <a:r>
              <a:rPr kumimoji="0" lang="en-US" b="1" dirty="0">
                <a:solidFill>
                  <a:srgbClr val="0070C0"/>
                </a:solidFill>
                <a:latin typeface="+mn-ea"/>
                <a:cs typeface="Segoe UI Semibold" panose="020B0702040204020203" pitchFamily="34" charset="0"/>
              </a:rPr>
              <a:t>TCO</a:t>
            </a:r>
            <a:r>
              <a:rPr kumimoji="0" lang="ja-JP" altLang="en-US" b="1" dirty="0">
                <a:solidFill>
                  <a:srgbClr val="0070C0"/>
                </a:solidFill>
                <a:latin typeface="+mn-ea"/>
                <a:cs typeface="Segoe UI Semibold" panose="020B0702040204020203" pitchFamily="34" charset="0"/>
              </a:rPr>
              <a:t>を約</a:t>
            </a:r>
            <a:r>
              <a:rPr kumimoji="0" lang="en-US" b="1" dirty="0">
                <a:solidFill>
                  <a:srgbClr val="0070C0"/>
                </a:solidFill>
                <a:latin typeface="+mn-ea"/>
                <a:cs typeface="Segoe UI Semibold" panose="020B0702040204020203" pitchFamily="34" charset="0"/>
              </a:rPr>
              <a:t> 30% </a:t>
            </a:r>
            <a:r>
              <a:rPr kumimoji="0" lang="ja-JP" altLang="en-US" sz="1400" dirty="0">
                <a:solidFill>
                  <a:srgbClr val="353535"/>
                </a:solidFill>
                <a:latin typeface="+mn-ea"/>
                <a:cs typeface="Segoe UI Semibold" panose="020B0702040204020203" pitchFamily="34" charset="0"/>
              </a:rPr>
              <a:t>削減</a:t>
            </a:r>
            <a:endParaRPr kumimoji="0" lang="en-US" sz="1400" dirty="0">
              <a:solidFill>
                <a:srgbClr val="353535"/>
              </a:solidFill>
              <a:latin typeface="+mn-ea"/>
              <a:cs typeface="Segoe UI Semibold" panose="020B0702040204020203" pitchFamily="34" charset="0"/>
            </a:endParaRPr>
          </a:p>
        </p:txBody>
      </p:sp>
      <p:sp>
        <p:nvSpPr>
          <p:cNvPr id="16" name="Rectangle 17">
            <a:extLst>
              <a:ext uri="{FF2B5EF4-FFF2-40B4-BE49-F238E27FC236}">
                <a16:creationId xmlns:a16="http://schemas.microsoft.com/office/drawing/2014/main" id="{328D7B34-D266-4AEC-9931-B193E39AF358}"/>
              </a:ext>
            </a:extLst>
          </p:cNvPr>
          <p:cNvSpPr>
            <a:spLocks noChangeArrowheads="1"/>
          </p:cNvSpPr>
          <p:nvPr/>
        </p:nvSpPr>
        <p:spPr bwMode="auto">
          <a:xfrm>
            <a:off x="4591788" y="5176994"/>
            <a:ext cx="6876597" cy="1219485"/>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defTabSz="914049">
              <a:spcBef>
                <a:spcPts val="300"/>
              </a:spcBef>
              <a:tabLst>
                <a:tab pos="114256" algn="l"/>
              </a:tabLst>
              <a:defRPr/>
            </a:pPr>
            <a:r>
              <a:rPr kumimoji="0" lang="en-US" sz="1400" dirty="0">
                <a:solidFill>
                  <a:srgbClr val="353535"/>
                </a:solidFill>
                <a:latin typeface="+mn-ea"/>
                <a:cs typeface="Segoe UI Semibold" panose="020B0702040204020203" pitchFamily="34" charset="0"/>
              </a:rPr>
              <a:t>PaaS : </a:t>
            </a:r>
            <a:r>
              <a:rPr kumimoji="0" lang="en-US" b="1" dirty="0">
                <a:solidFill>
                  <a:srgbClr val="0070C0"/>
                </a:solidFill>
                <a:latin typeface="+mn-ea"/>
                <a:cs typeface="Segoe UI Semibold" panose="020B0702040204020203" pitchFamily="34" charset="0"/>
              </a:rPr>
              <a:t>466% ROI, 80% time saved,  5.91 M ROI, 50% faster deployments</a:t>
            </a:r>
          </a:p>
          <a:p>
            <a:pPr defTabSz="914049">
              <a:spcBef>
                <a:spcPts val="300"/>
              </a:spcBef>
              <a:tabLst>
                <a:tab pos="114256" algn="l"/>
              </a:tabLst>
              <a:defRPr/>
            </a:pPr>
            <a:r>
              <a:rPr lang="ja-JP" altLang="en-US" sz="1400" dirty="0">
                <a:solidFill>
                  <a:srgbClr val="353535"/>
                </a:solidFill>
                <a:latin typeface="+mn-ea"/>
                <a:cs typeface="Segoe UI Semibold" panose="020B0702040204020203" pitchFamily="34" charset="0"/>
              </a:rPr>
              <a:t>コンテナー</a:t>
            </a:r>
            <a:r>
              <a:rPr kumimoji="0" lang="en-US" sz="1400" dirty="0">
                <a:solidFill>
                  <a:srgbClr val="353535"/>
                </a:solidFill>
                <a:latin typeface="+mn-ea"/>
                <a:cs typeface="Segoe UI Semibold" panose="020B0702040204020203" pitchFamily="34" charset="0"/>
              </a:rPr>
              <a:t> : </a:t>
            </a:r>
            <a:r>
              <a:rPr kumimoji="0" lang="en-US" b="1" dirty="0">
                <a:solidFill>
                  <a:srgbClr val="0070C0"/>
                </a:solidFill>
                <a:latin typeface="+mn-ea"/>
                <a:cs typeface="Segoe UI Semibold" panose="020B0702040204020203" pitchFamily="34" charset="0"/>
              </a:rPr>
              <a:t>13X more releases, 10X Cost Reduction, 65% Faster developer onboarding, 62% better availability</a:t>
            </a:r>
          </a:p>
        </p:txBody>
      </p:sp>
      <p:grpSp>
        <p:nvGrpSpPr>
          <p:cNvPr id="17" name="Group 9">
            <a:extLst>
              <a:ext uri="{FF2B5EF4-FFF2-40B4-BE49-F238E27FC236}">
                <a16:creationId xmlns:a16="http://schemas.microsoft.com/office/drawing/2014/main" id="{F91608B8-354A-461D-AAAD-7E7F317EFC31}"/>
              </a:ext>
            </a:extLst>
          </p:cNvPr>
          <p:cNvGrpSpPr/>
          <p:nvPr/>
        </p:nvGrpSpPr>
        <p:grpSpPr>
          <a:xfrm>
            <a:off x="1890225" y="1652387"/>
            <a:ext cx="9459328" cy="349025"/>
            <a:chOff x="1903851" y="5964921"/>
            <a:chExt cx="9830949" cy="236696"/>
          </a:xfrm>
        </p:grpSpPr>
        <p:cxnSp>
          <p:nvCxnSpPr>
            <p:cNvPr id="18" name="Straight Connector 58">
              <a:extLst>
                <a:ext uri="{FF2B5EF4-FFF2-40B4-BE49-F238E27FC236}">
                  <a16:creationId xmlns:a16="http://schemas.microsoft.com/office/drawing/2014/main" id="{503C4167-2350-4619-9DD5-44AA8D34F63A}"/>
                </a:ext>
              </a:extLst>
            </p:cNvPr>
            <p:cNvCxnSpPr>
              <a:cxnSpLocks/>
              <a:endCxn id="19" idx="1"/>
            </p:cNvCxnSpPr>
            <p:nvPr/>
          </p:nvCxnSpPr>
          <p:spPr>
            <a:xfrm flipH="1">
              <a:off x="1976229" y="6083269"/>
              <a:ext cx="9678976"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Arrow: Chevron 59">
              <a:extLst>
                <a:ext uri="{FF2B5EF4-FFF2-40B4-BE49-F238E27FC236}">
                  <a16:creationId xmlns:a16="http://schemas.microsoft.com/office/drawing/2014/main" id="{5450F8C5-9EF3-4C36-AF65-41F139673752}"/>
                </a:ext>
              </a:extLst>
            </p:cNvPr>
            <p:cNvSpPr/>
            <p:nvPr/>
          </p:nvSpPr>
          <p:spPr bwMode="auto">
            <a:xfrm flipH="1">
              <a:off x="1903851"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kumimoji="0" lang="en-US" sz="1600" err="1">
                <a:gradFill>
                  <a:gsLst>
                    <a:gs pos="0">
                      <a:srgbClr val="FFFFFF"/>
                    </a:gs>
                    <a:gs pos="100000">
                      <a:srgbClr val="FFFFFF"/>
                    </a:gs>
                  </a:gsLst>
                  <a:lin ang="5400000" scaled="0"/>
                </a:gradFill>
                <a:latin typeface="+mn-ea"/>
                <a:cs typeface="Segoe UI" pitchFamily="34" charset="0"/>
              </a:endParaRPr>
            </a:p>
          </p:txBody>
        </p:sp>
        <p:sp>
          <p:nvSpPr>
            <p:cNvPr id="20" name="Arrow: Chevron 60">
              <a:extLst>
                <a:ext uri="{FF2B5EF4-FFF2-40B4-BE49-F238E27FC236}">
                  <a16:creationId xmlns:a16="http://schemas.microsoft.com/office/drawing/2014/main" id="{035197E6-B00B-48B8-904F-5773D2DE6F59}"/>
                </a:ext>
              </a:extLst>
            </p:cNvPr>
            <p:cNvSpPr/>
            <p:nvPr/>
          </p:nvSpPr>
          <p:spPr bwMode="auto">
            <a:xfrm>
              <a:off x="11590043" y="5964921"/>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kumimoji="0" lang="en-US" sz="1600" err="1">
                <a:gradFill>
                  <a:gsLst>
                    <a:gs pos="0">
                      <a:srgbClr val="FFFFFF"/>
                    </a:gs>
                    <a:gs pos="100000">
                      <a:srgbClr val="FFFFFF"/>
                    </a:gs>
                  </a:gsLst>
                  <a:lin ang="5400000" scaled="0"/>
                </a:gradFill>
                <a:latin typeface="+mn-ea"/>
                <a:cs typeface="Segoe UI" pitchFamily="34" charset="0"/>
              </a:endParaRPr>
            </a:p>
          </p:txBody>
        </p:sp>
      </p:grpSp>
      <p:sp>
        <p:nvSpPr>
          <p:cNvPr id="21" name="Rectangle 6">
            <a:extLst>
              <a:ext uri="{FF2B5EF4-FFF2-40B4-BE49-F238E27FC236}">
                <a16:creationId xmlns:a16="http://schemas.microsoft.com/office/drawing/2014/main" id="{029438AD-5D37-41DC-8B0B-248A3862398E}"/>
              </a:ext>
            </a:extLst>
          </p:cNvPr>
          <p:cNvSpPr>
            <a:spLocks noChangeArrowheads="1"/>
          </p:cNvSpPr>
          <p:nvPr/>
        </p:nvSpPr>
        <p:spPr bwMode="auto">
          <a:xfrm>
            <a:off x="1937244" y="3372007"/>
            <a:ext cx="2402719" cy="962766"/>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kumimoji="0" lang="ja-JP" altLang="en-US" sz="1400" dirty="0">
                <a:solidFill>
                  <a:srgbClr val="353535"/>
                </a:solidFill>
                <a:latin typeface="+mn-ea"/>
              </a:rPr>
              <a:t>設備投資の削減</a:t>
            </a:r>
            <a:endParaRPr kumimoji="0" lang="en-US" sz="1400" dirty="0">
              <a:solidFill>
                <a:srgbClr val="353535"/>
              </a:solidFill>
              <a:latin typeface="+mn-ea"/>
            </a:endParaRPr>
          </a:p>
          <a:p>
            <a:pPr marL="171384" indent="-171384" defTabSz="914192">
              <a:buFont typeface="Arial" panose="020B0604020202020204" pitchFamily="34" charset="0"/>
              <a:buChar char="•"/>
              <a:defRPr/>
            </a:pPr>
            <a:r>
              <a:rPr kumimoji="0" lang="ja-JP" altLang="en-US" sz="1400" dirty="0">
                <a:solidFill>
                  <a:srgbClr val="353535"/>
                </a:solidFill>
                <a:latin typeface="+mn-ea"/>
              </a:rPr>
              <a:t>データセンタースペースの開放</a:t>
            </a:r>
            <a:endParaRPr kumimoji="0" lang="en-US" sz="1400" dirty="0">
              <a:solidFill>
                <a:srgbClr val="353535"/>
              </a:solidFill>
              <a:latin typeface="+mn-ea"/>
            </a:endParaRPr>
          </a:p>
          <a:p>
            <a:pPr marL="171384" indent="-171384" defTabSz="914192">
              <a:buFont typeface="Arial" panose="020B0604020202020204" pitchFamily="34" charset="0"/>
              <a:buChar char="•"/>
              <a:defRPr/>
            </a:pPr>
            <a:r>
              <a:rPr kumimoji="0" lang="ja-JP" altLang="en-US" sz="1400" dirty="0">
                <a:solidFill>
                  <a:srgbClr val="353535"/>
                </a:solidFill>
                <a:latin typeface="+mn-ea"/>
                <a:cs typeface="Segoe UI Semibold" panose="020B0702040204020203" pitchFamily="34" charset="0"/>
              </a:rPr>
              <a:t>クラウドによる投資回収の迅速化</a:t>
            </a:r>
            <a:endParaRPr kumimoji="0" lang="en-US" sz="1400" dirty="0">
              <a:solidFill>
                <a:srgbClr val="353535"/>
              </a:solidFill>
              <a:latin typeface="+mn-ea"/>
              <a:cs typeface="Segoe UI Semibold" panose="020B0702040204020203" pitchFamily="34" charset="0"/>
            </a:endParaRPr>
          </a:p>
        </p:txBody>
      </p:sp>
      <p:sp>
        <p:nvSpPr>
          <p:cNvPr id="22" name="Rectangle 10">
            <a:extLst>
              <a:ext uri="{FF2B5EF4-FFF2-40B4-BE49-F238E27FC236}">
                <a16:creationId xmlns:a16="http://schemas.microsoft.com/office/drawing/2014/main" id="{508DD325-66BF-4726-B0D7-64C9BBB130A1}"/>
              </a:ext>
            </a:extLst>
          </p:cNvPr>
          <p:cNvSpPr>
            <a:spLocks noChangeArrowheads="1"/>
          </p:cNvSpPr>
          <p:nvPr/>
        </p:nvSpPr>
        <p:spPr bwMode="auto">
          <a:xfrm>
            <a:off x="7093959" y="3369584"/>
            <a:ext cx="2256276" cy="918717"/>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lang="ja-JP" altLang="en-US" sz="1400" kern="0" spc="20" dirty="0">
                <a:solidFill>
                  <a:srgbClr val="353535"/>
                </a:solidFill>
                <a:latin typeface="+mn-ea"/>
                <a:cs typeface="Segoe UI Semilight" panose="020B0402040204020203" pitchFamily="34" charset="0"/>
              </a:rPr>
              <a:t>ハイパースケール</a:t>
            </a:r>
            <a:endParaRPr kumimoji="0" lang="en-US" sz="1400" kern="0" spc="20" dirty="0">
              <a:solidFill>
                <a:srgbClr val="353535"/>
              </a:solidFill>
              <a:latin typeface="+mn-ea"/>
              <a:cs typeface="Segoe UI Semilight" panose="020B0402040204020203" pitchFamily="34" charset="0"/>
            </a:endParaRPr>
          </a:p>
          <a:p>
            <a:pPr marL="171384" indent="-171384" defTabSz="914192">
              <a:buFont typeface="Arial" panose="020B0604020202020204" pitchFamily="34" charset="0"/>
              <a:buChar char="•"/>
              <a:defRPr/>
            </a:pPr>
            <a:r>
              <a:rPr kumimoji="0" lang="ja-JP" altLang="en-US" sz="1400" kern="0" spc="20" dirty="0">
                <a:solidFill>
                  <a:srgbClr val="353535"/>
                </a:solidFill>
                <a:latin typeface="+mn-ea"/>
                <a:cs typeface="Segoe UI Semilight" panose="020B0402040204020203" pitchFamily="34" charset="0"/>
              </a:rPr>
              <a:t>アプリの一部を個別に拡張、展開</a:t>
            </a:r>
            <a:endParaRPr kumimoji="0" lang="en-US" sz="1400" kern="0" spc="20" dirty="0">
              <a:solidFill>
                <a:srgbClr val="353535"/>
              </a:solidFill>
              <a:latin typeface="+mn-ea"/>
              <a:cs typeface="Segoe UI Semilight" panose="020B0402040204020203" pitchFamily="34" charset="0"/>
            </a:endParaRPr>
          </a:p>
          <a:p>
            <a:pPr marL="171384" indent="-171384" defTabSz="914192">
              <a:buFont typeface="Arial" panose="020B0604020202020204" pitchFamily="34" charset="0"/>
              <a:buChar char="•"/>
              <a:defRPr/>
            </a:pPr>
            <a:r>
              <a:rPr kumimoji="0" lang="ja-JP" altLang="en-US" sz="1400" kern="0" spc="20" dirty="0">
                <a:solidFill>
                  <a:srgbClr val="353535"/>
                </a:solidFill>
                <a:latin typeface="+mn-ea"/>
                <a:cs typeface="Segoe UI Semilight" panose="020B0402040204020203" pitchFamily="34" charset="0"/>
              </a:rPr>
              <a:t>テクノロジー スタックの混合</a:t>
            </a:r>
            <a:endParaRPr kumimoji="0" lang="en-US" sz="1400" kern="0" spc="20" dirty="0">
              <a:solidFill>
                <a:srgbClr val="353535"/>
              </a:solidFill>
              <a:latin typeface="+mn-ea"/>
              <a:cs typeface="Segoe UI Semilight" panose="020B0402040204020203" pitchFamily="34" charset="0"/>
            </a:endParaRPr>
          </a:p>
        </p:txBody>
      </p:sp>
      <p:sp>
        <p:nvSpPr>
          <p:cNvPr id="23" name="Rectangle 13">
            <a:extLst>
              <a:ext uri="{FF2B5EF4-FFF2-40B4-BE49-F238E27FC236}">
                <a16:creationId xmlns:a16="http://schemas.microsoft.com/office/drawing/2014/main" id="{C8AEC28B-02AE-46F5-93F0-5BB156E4902B}"/>
              </a:ext>
            </a:extLst>
          </p:cNvPr>
          <p:cNvSpPr>
            <a:spLocks noChangeArrowheads="1"/>
          </p:cNvSpPr>
          <p:nvPr/>
        </p:nvSpPr>
        <p:spPr bwMode="auto">
          <a:xfrm>
            <a:off x="9493904" y="3369584"/>
            <a:ext cx="1974480" cy="918717"/>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049">
              <a:buFont typeface="Arial" panose="020B0604020202020204" pitchFamily="34" charset="0"/>
              <a:buChar char="•"/>
              <a:defRPr/>
            </a:pPr>
            <a:r>
              <a:rPr kumimoji="0" lang="ja-JP" altLang="en-US" sz="1400" dirty="0">
                <a:solidFill>
                  <a:srgbClr val="353535"/>
                </a:solidFill>
                <a:latin typeface="+mn-ea"/>
                <a:cs typeface="Segoe UI Semibold" panose="020B0702040204020203" pitchFamily="34" charset="0"/>
              </a:rPr>
              <a:t>変革の加速</a:t>
            </a:r>
            <a:endParaRPr kumimoji="0" lang="en-US" sz="1400" dirty="0">
              <a:solidFill>
                <a:srgbClr val="353535"/>
              </a:solidFill>
              <a:latin typeface="+mn-ea"/>
              <a:cs typeface="Segoe UI Semibold" panose="020B0702040204020203" pitchFamily="34" charset="0"/>
            </a:endParaRPr>
          </a:p>
          <a:p>
            <a:pPr marL="171384" indent="-171384" defTabSz="914049">
              <a:buFont typeface="Arial" panose="020B0604020202020204" pitchFamily="34" charset="0"/>
              <a:buChar char="•"/>
              <a:defRPr/>
            </a:pPr>
            <a:r>
              <a:rPr kumimoji="0" lang="en-US" sz="1400" dirty="0">
                <a:solidFill>
                  <a:srgbClr val="353535"/>
                </a:solidFill>
                <a:latin typeface="+mn-ea"/>
                <a:cs typeface="Segoe UI Semibold" panose="020B0702040204020203" pitchFamily="34" charset="0"/>
              </a:rPr>
              <a:t>TCO</a:t>
            </a:r>
            <a:r>
              <a:rPr kumimoji="0" lang="ja-JP" altLang="en-US" sz="1400" dirty="0">
                <a:solidFill>
                  <a:srgbClr val="353535"/>
                </a:solidFill>
                <a:latin typeface="+mn-ea"/>
                <a:cs typeface="Segoe UI Semibold" panose="020B0702040204020203" pitchFamily="34" charset="0"/>
              </a:rPr>
              <a:t>の削減</a:t>
            </a:r>
            <a:endParaRPr kumimoji="0" lang="en-US" sz="1400" dirty="0">
              <a:solidFill>
                <a:srgbClr val="353535"/>
              </a:solidFill>
              <a:latin typeface="+mn-ea"/>
              <a:cs typeface="Segoe UI Semibold" panose="020B0702040204020203" pitchFamily="34" charset="0"/>
            </a:endParaRPr>
          </a:p>
          <a:p>
            <a:pPr marL="171384" indent="-171384" defTabSz="914049">
              <a:buFont typeface="Arial" panose="020B0604020202020204" pitchFamily="34" charset="0"/>
              <a:buChar char="•"/>
              <a:defRPr/>
            </a:pPr>
            <a:r>
              <a:rPr kumimoji="0" lang="ja-JP" altLang="en-US" sz="1400" dirty="0">
                <a:solidFill>
                  <a:srgbClr val="353535"/>
                </a:solidFill>
                <a:latin typeface="+mn-ea"/>
                <a:cs typeface="Segoe UI Semibold" panose="020B0702040204020203" pitchFamily="34" charset="0"/>
              </a:rPr>
              <a:t>より迅速な開発</a:t>
            </a:r>
            <a:endParaRPr kumimoji="0" lang="en-US" sz="1400" dirty="0">
              <a:solidFill>
                <a:srgbClr val="353535"/>
              </a:solidFill>
              <a:latin typeface="+mn-ea"/>
              <a:cs typeface="Segoe UI Semibold" panose="020B0702040204020203" pitchFamily="34" charset="0"/>
            </a:endParaRPr>
          </a:p>
        </p:txBody>
      </p:sp>
      <p:sp>
        <p:nvSpPr>
          <p:cNvPr id="24" name="Rectangle 17">
            <a:extLst>
              <a:ext uri="{FF2B5EF4-FFF2-40B4-BE49-F238E27FC236}">
                <a16:creationId xmlns:a16="http://schemas.microsoft.com/office/drawing/2014/main" id="{B142927F-D6C5-4C70-BC9A-CAC78FB13B5D}"/>
              </a:ext>
            </a:extLst>
          </p:cNvPr>
          <p:cNvSpPr>
            <a:spLocks noChangeArrowheads="1"/>
          </p:cNvSpPr>
          <p:nvPr/>
        </p:nvSpPr>
        <p:spPr bwMode="auto">
          <a:xfrm>
            <a:off x="4591788" y="3369584"/>
            <a:ext cx="2353780" cy="970784"/>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kumimoji="0" lang="ja-JP" altLang="en-US" sz="1400" dirty="0">
                <a:solidFill>
                  <a:srgbClr val="353535"/>
                </a:solidFill>
                <a:latin typeface="+mn-ea"/>
              </a:rPr>
              <a:t>より早く、より短い更新</a:t>
            </a:r>
            <a:endParaRPr kumimoji="0" lang="en-US" sz="1400" dirty="0">
              <a:solidFill>
                <a:srgbClr val="353535"/>
              </a:solidFill>
              <a:latin typeface="+mn-ea"/>
            </a:endParaRPr>
          </a:p>
          <a:p>
            <a:pPr marL="171384" indent="-171384" defTabSz="914192">
              <a:buFont typeface="Arial" panose="020B0604020202020204" pitchFamily="34" charset="0"/>
              <a:buChar char="•"/>
              <a:defRPr/>
            </a:pPr>
            <a:r>
              <a:rPr kumimoji="0" lang="ja-JP" altLang="en-US" sz="1400" dirty="0">
                <a:solidFill>
                  <a:srgbClr val="353535"/>
                </a:solidFill>
                <a:latin typeface="+mn-ea"/>
              </a:rPr>
              <a:t>コードの可搬性</a:t>
            </a:r>
            <a:endParaRPr kumimoji="0" lang="en-US" sz="1400" dirty="0">
              <a:solidFill>
                <a:srgbClr val="353535"/>
              </a:solidFill>
              <a:latin typeface="+mn-ea"/>
            </a:endParaRPr>
          </a:p>
          <a:p>
            <a:pPr marL="171384" indent="-171384" defTabSz="914192">
              <a:buFont typeface="Arial" panose="020B0604020202020204" pitchFamily="34" charset="0"/>
              <a:buChar char="•"/>
              <a:defRPr/>
            </a:pPr>
            <a:r>
              <a:rPr kumimoji="0" lang="ja-JP" altLang="en-US" sz="1400" dirty="0">
                <a:solidFill>
                  <a:srgbClr val="353535"/>
                </a:solidFill>
                <a:latin typeface="+mn-ea"/>
              </a:rPr>
              <a:t>優れたクラウドの効率</a:t>
            </a:r>
            <a:br>
              <a:rPr kumimoji="0" lang="en-US" altLang="ja-JP" sz="1400" dirty="0">
                <a:solidFill>
                  <a:srgbClr val="353535"/>
                </a:solidFill>
                <a:latin typeface="+mn-ea"/>
              </a:rPr>
            </a:br>
            <a:r>
              <a:rPr kumimoji="0" lang="en-US" sz="1400" dirty="0">
                <a:solidFill>
                  <a:srgbClr val="353535"/>
                </a:solidFill>
                <a:latin typeface="+mn-ea"/>
              </a:rPr>
              <a:t>(</a:t>
            </a:r>
            <a:r>
              <a:rPr kumimoji="0" lang="ja-JP" altLang="en-US" sz="1400" dirty="0">
                <a:solidFill>
                  <a:srgbClr val="353535"/>
                </a:solidFill>
                <a:latin typeface="+mn-ea"/>
              </a:rPr>
              <a:t>リソース、速度、費用</a:t>
            </a:r>
            <a:r>
              <a:rPr kumimoji="0" lang="en-US" sz="1400" dirty="0">
                <a:solidFill>
                  <a:srgbClr val="353535"/>
                </a:solidFill>
                <a:latin typeface="+mn-ea"/>
              </a:rPr>
              <a:t>)</a:t>
            </a:r>
          </a:p>
        </p:txBody>
      </p:sp>
      <p:sp>
        <p:nvSpPr>
          <p:cNvPr id="25" name="Title 1">
            <a:extLst>
              <a:ext uri="{FF2B5EF4-FFF2-40B4-BE49-F238E27FC236}">
                <a16:creationId xmlns:a16="http://schemas.microsoft.com/office/drawing/2014/main" id="{75DFE9A5-54B4-4773-BCD2-EFA901FBFE00}"/>
              </a:ext>
            </a:extLst>
          </p:cNvPr>
          <p:cNvSpPr txBox="1">
            <a:spLocks/>
          </p:cNvSpPr>
          <p:nvPr/>
        </p:nvSpPr>
        <p:spPr bwMode="auto">
          <a:xfrm>
            <a:off x="847111" y="3673353"/>
            <a:ext cx="8867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lgn="r" defTabSz="1086896">
              <a:buClr>
                <a:srgbClr val="0072C6"/>
              </a:buClr>
              <a:tabLst>
                <a:tab pos="327610" algn="l"/>
              </a:tabLst>
              <a:defRPr/>
            </a:pPr>
            <a:r>
              <a:rPr kumimoji="0" lang="ja-JP" altLang="en-US" sz="1400" b="0" dirty="0">
                <a:solidFill>
                  <a:srgbClr val="0078D7"/>
                </a:solidFill>
                <a:latin typeface="+mn-ea"/>
                <a:ea typeface="+mn-ea"/>
                <a:cs typeface="Segoe UI Semibold" panose="020B0702040204020203" pitchFamily="34" charset="0"/>
              </a:rPr>
              <a:t>理由</a:t>
            </a:r>
            <a:endParaRPr kumimoji="0" lang="en-US" sz="1400" b="0" dirty="0">
              <a:solidFill>
                <a:srgbClr val="0078D7"/>
              </a:solidFill>
              <a:latin typeface="+mn-ea"/>
              <a:ea typeface="+mn-ea"/>
              <a:cs typeface="Segoe UI Semibold" panose="020B0702040204020203" pitchFamily="34" charset="0"/>
            </a:endParaRPr>
          </a:p>
        </p:txBody>
      </p:sp>
      <p:sp>
        <p:nvSpPr>
          <p:cNvPr id="26" name="Rectangle 6">
            <a:extLst>
              <a:ext uri="{FF2B5EF4-FFF2-40B4-BE49-F238E27FC236}">
                <a16:creationId xmlns:a16="http://schemas.microsoft.com/office/drawing/2014/main" id="{5073344E-FE6B-489B-BAFA-1B98F82B4105}"/>
              </a:ext>
            </a:extLst>
          </p:cNvPr>
          <p:cNvSpPr>
            <a:spLocks noChangeArrowheads="1"/>
          </p:cNvSpPr>
          <p:nvPr/>
        </p:nvSpPr>
        <p:spPr bwMode="auto">
          <a:xfrm>
            <a:off x="1937244" y="4414631"/>
            <a:ext cx="2402719" cy="676226"/>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kumimoji="0" lang="en-US" sz="1400" dirty="0">
                <a:solidFill>
                  <a:srgbClr val="353535"/>
                </a:solidFill>
                <a:latin typeface="+mn-ea"/>
              </a:rPr>
              <a:t>IaaS (VMs)</a:t>
            </a:r>
            <a:endParaRPr kumimoji="0" lang="en-US" sz="1400" dirty="0">
              <a:solidFill>
                <a:srgbClr val="353535"/>
              </a:solidFill>
              <a:latin typeface="+mn-ea"/>
              <a:cs typeface="Segoe UI Semibold" panose="020B0702040204020203" pitchFamily="34" charset="0"/>
            </a:endParaRPr>
          </a:p>
        </p:txBody>
      </p:sp>
      <p:sp>
        <p:nvSpPr>
          <p:cNvPr id="27" name="Rectangle 10">
            <a:extLst>
              <a:ext uri="{FF2B5EF4-FFF2-40B4-BE49-F238E27FC236}">
                <a16:creationId xmlns:a16="http://schemas.microsoft.com/office/drawing/2014/main" id="{1B6B695C-47F0-42D6-B288-F1842199D27B}"/>
              </a:ext>
            </a:extLst>
          </p:cNvPr>
          <p:cNvSpPr>
            <a:spLocks noChangeArrowheads="1"/>
          </p:cNvSpPr>
          <p:nvPr/>
        </p:nvSpPr>
        <p:spPr bwMode="auto">
          <a:xfrm>
            <a:off x="7093959" y="4421565"/>
            <a:ext cx="2256276" cy="669292"/>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kumimoji="0" lang="ja-JP" altLang="en-US" sz="1400" kern="0" spc="20" dirty="0">
                <a:solidFill>
                  <a:srgbClr val="353535"/>
                </a:solidFill>
                <a:latin typeface="+mn-ea"/>
                <a:cs typeface="Segoe UI Semilight" panose="020B0402040204020203" pitchFamily="34" charset="0"/>
              </a:rPr>
              <a:t>コンテナー</a:t>
            </a:r>
            <a:endParaRPr kumimoji="0" lang="en-US" sz="1400" kern="0" spc="20" dirty="0">
              <a:solidFill>
                <a:srgbClr val="353535"/>
              </a:solidFill>
              <a:latin typeface="+mn-ea"/>
              <a:cs typeface="Segoe UI Semilight" panose="020B0402040204020203" pitchFamily="34" charset="0"/>
            </a:endParaRPr>
          </a:p>
          <a:p>
            <a:pPr marL="171384" indent="-171384" defTabSz="914192">
              <a:buFont typeface="Arial" panose="020B0604020202020204" pitchFamily="34" charset="0"/>
              <a:buChar char="•"/>
              <a:defRPr/>
            </a:pPr>
            <a:r>
              <a:rPr kumimoji="0" lang="en-US" sz="1400" kern="0" spc="20" dirty="0">
                <a:solidFill>
                  <a:srgbClr val="353535"/>
                </a:solidFill>
                <a:latin typeface="+mn-ea"/>
                <a:cs typeface="Segoe UI Semilight" panose="020B0402040204020203" pitchFamily="34" charset="0"/>
              </a:rPr>
              <a:t>PaaS</a:t>
            </a:r>
          </a:p>
          <a:p>
            <a:pPr marL="171384" indent="-171384" defTabSz="914192">
              <a:buFont typeface="Arial" panose="020B0604020202020204" pitchFamily="34" charset="0"/>
              <a:buChar char="•"/>
              <a:defRPr/>
            </a:pPr>
            <a:r>
              <a:rPr kumimoji="0" lang="ja-JP" altLang="en-US" sz="1400" kern="0" spc="20" dirty="0">
                <a:solidFill>
                  <a:srgbClr val="353535"/>
                </a:solidFill>
                <a:latin typeface="+mn-ea"/>
                <a:cs typeface="Segoe UI Semilight" panose="020B0402040204020203" pitchFamily="34" charset="0"/>
              </a:rPr>
              <a:t>マイクロサービス基盤</a:t>
            </a:r>
            <a:endParaRPr kumimoji="0" lang="en-US" sz="1400" kern="0" spc="20" dirty="0">
              <a:solidFill>
                <a:srgbClr val="353535"/>
              </a:solidFill>
              <a:latin typeface="+mn-ea"/>
              <a:cs typeface="Segoe UI Semilight" panose="020B0402040204020203" pitchFamily="34" charset="0"/>
            </a:endParaRPr>
          </a:p>
        </p:txBody>
      </p:sp>
      <p:sp>
        <p:nvSpPr>
          <p:cNvPr id="28" name="Rectangle 13">
            <a:extLst>
              <a:ext uri="{FF2B5EF4-FFF2-40B4-BE49-F238E27FC236}">
                <a16:creationId xmlns:a16="http://schemas.microsoft.com/office/drawing/2014/main" id="{FE7CAF70-0FC9-4B57-BB4F-5C79189B3874}"/>
              </a:ext>
            </a:extLst>
          </p:cNvPr>
          <p:cNvSpPr>
            <a:spLocks noChangeArrowheads="1"/>
          </p:cNvSpPr>
          <p:nvPr/>
        </p:nvSpPr>
        <p:spPr bwMode="auto">
          <a:xfrm>
            <a:off x="9493904" y="4410964"/>
            <a:ext cx="1974480" cy="676227"/>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049">
              <a:buFont typeface="Arial" panose="020B0604020202020204" pitchFamily="34" charset="0"/>
              <a:buChar char="•"/>
              <a:defRPr/>
            </a:pPr>
            <a:r>
              <a:rPr kumimoji="0" lang="en-US" sz="1400" dirty="0">
                <a:solidFill>
                  <a:srgbClr val="353535"/>
                </a:solidFill>
                <a:latin typeface="+mn-ea"/>
                <a:cs typeface="Segoe UI Semibold" panose="020B0702040204020203" pitchFamily="34" charset="0"/>
              </a:rPr>
              <a:t>PaaS</a:t>
            </a:r>
          </a:p>
          <a:p>
            <a:pPr marL="171384" indent="-171384" defTabSz="914049">
              <a:buFont typeface="Arial" panose="020B0604020202020204" pitchFamily="34" charset="0"/>
              <a:buChar char="•"/>
              <a:defRPr/>
            </a:pPr>
            <a:r>
              <a:rPr kumimoji="0" lang="ja-JP" altLang="en-US" sz="1400" dirty="0">
                <a:solidFill>
                  <a:srgbClr val="353535"/>
                </a:solidFill>
                <a:latin typeface="+mn-ea"/>
                <a:cs typeface="Segoe UI Semibold" panose="020B0702040204020203" pitchFamily="34" charset="0"/>
              </a:rPr>
              <a:t>サーバーレス</a:t>
            </a:r>
            <a:endParaRPr kumimoji="0" lang="en-US" sz="1400" dirty="0">
              <a:solidFill>
                <a:srgbClr val="353535"/>
              </a:solidFill>
              <a:latin typeface="+mn-ea"/>
              <a:cs typeface="Segoe UI Semibold" panose="020B0702040204020203" pitchFamily="34" charset="0"/>
            </a:endParaRPr>
          </a:p>
        </p:txBody>
      </p:sp>
      <p:sp>
        <p:nvSpPr>
          <p:cNvPr id="29" name="Rectangle 17">
            <a:extLst>
              <a:ext uri="{FF2B5EF4-FFF2-40B4-BE49-F238E27FC236}">
                <a16:creationId xmlns:a16="http://schemas.microsoft.com/office/drawing/2014/main" id="{F9FA66CE-64E6-43CB-91D6-CC333B5331FC}"/>
              </a:ext>
            </a:extLst>
          </p:cNvPr>
          <p:cNvSpPr>
            <a:spLocks noChangeArrowheads="1"/>
          </p:cNvSpPr>
          <p:nvPr/>
        </p:nvSpPr>
        <p:spPr bwMode="auto">
          <a:xfrm>
            <a:off x="4591788" y="4416949"/>
            <a:ext cx="2353778" cy="683463"/>
          </a:xfrm>
          <a:prstGeom prst="rect">
            <a:avLst/>
          </a:prstGeom>
          <a:noFill/>
          <a:ln w="6350" cap="rnd">
            <a:solidFill>
              <a:schemeClr val="bg1">
                <a:lumMod val="75000"/>
              </a:schemeClr>
            </a:solidFill>
            <a:prstDash val="solid"/>
            <a:round/>
            <a:headEnd/>
            <a:tailEnd/>
          </a:ln>
          <a:extLst/>
        </p:spPr>
        <p:txBody>
          <a:bodyPr vert="horz" wrap="square" lIns="91414" tIns="45706" rIns="91414" bIns="45706" numCol="1" anchor="t" anchorCtr="0" compatLnSpc="1">
            <a:prstTxWarp prst="textNoShape">
              <a:avLst/>
            </a:prstTxWarp>
          </a:bodyPr>
          <a:lstStyle/>
          <a:p>
            <a:pPr marL="171384" indent="-171384" defTabSz="914192">
              <a:buFont typeface="Arial" panose="020B0604020202020204" pitchFamily="34" charset="0"/>
              <a:buChar char="•"/>
              <a:defRPr/>
            </a:pPr>
            <a:r>
              <a:rPr kumimoji="0" lang="ja-JP" altLang="en-US" sz="1400" dirty="0">
                <a:solidFill>
                  <a:srgbClr val="353535"/>
                </a:solidFill>
                <a:latin typeface="+mn-ea"/>
              </a:rPr>
              <a:t>コンテナー</a:t>
            </a:r>
            <a:endParaRPr kumimoji="0" lang="en-US" sz="1400" dirty="0">
              <a:solidFill>
                <a:srgbClr val="353535"/>
              </a:solidFill>
              <a:latin typeface="+mn-ea"/>
            </a:endParaRPr>
          </a:p>
          <a:p>
            <a:pPr marL="171384" indent="-171384" defTabSz="914192">
              <a:buFont typeface="Arial" panose="020B0604020202020204" pitchFamily="34" charset="0"/>
              <a:buChar char="•"/>
              <a:defRPr/>
            </a:pPr>
            <a:r>
              <a:rPr kumimoji="0" lang="en-US" sz="1400" dirty="0">
                <a:solidFill>
                  <a:srgbClr val="353535"/>
                </a:solidFill>
                <a:latin typeface="+mn-ea"/>
              </a:rPr>
              <a:t>PaaS</a:t>
            </a:r>
          </a:p>
        </p:txBody>
      </p:sp>
      <p:sp>
        <p:nvSpPr>
          <p:cNvPr id="30" name="Title 1">
            <a:extLst>
              <a:ext uri="{FF2B5EF4-FFF2-40B4-BE49-F238E27FC236}">
                <a16:creationId xmlns:a16="http://schemas.microsoft.com/office/drawing/2014/main" id="{890C466B-9EAB-4C3F-831E-6AAFEC7E7FF4}"/>
              </a:ext>
            </a:extLst>
          </p:cNvPr>
          <p:cNvSpPr txBox="1">
            <a:spLocks/>
          </p:cNvSpPr>
          <p:nvPr/>
        </p:nvSpPr>
        <p:spPr bwMode="auto">
          <a:xfrm>
            <a:off x="678347" y="4670535"/>
            <a:ext cx="105554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algn="l" defTabSz="1087313" rtl="0" eaLnBrk="1" fontAlgn="base" hangingPunct="1">
              <a:spcBef>
                <a:spcPct val="0"/>
              </a:spcBef>
              <a:spcAft>
                <a:spcPct val="0"/>
              </a:spcAft>
              <a:tabLst>
                <a:tab pos="327736" algn="l"/>
              </a:tabLst>
              <a:defRPr sz="2600" b="1" baseline="0">
                <a:solidFill>
                  <a:schemeClr val="tx2"/>
                </a:solidFill>
                <a:latin typeface="+mj-lt"/>
                <a:ea typeface="Arial Unicode MS" pitchFamily="34" charset="-128"/>
                <a:cs typeface="Arial Unicode MS" pitchFamily="34" charset="-128"/>
              </a:defRPr>
            </a:lvl1pPr>
            <a:lvl2pPr algn="l" defTabSz="1087313" rtl="0" eaLnBrk="1" fontAlgn="base" hangingPunct="1">
              <a:spcBef>
                <a:spcPct val="0"/>
              </a:spcBef>
              <a:spcAft>
                <a:spcPct val="0"/>
              </a:spcAft>
              <a:defRPr sz="2300" b="1">
                <a:solidFill>
                  <a:schemeClr val="tx2"/>
                </a:solidFill>
                <a:latin typeface="Arial" charset="0"/>
              </a:defRPr>
            </a:lvl2pPr>
            <a:lvl3pPr algn="l" defTabSz="1087313" rtl="0" eaLnBrk="1" fontAlgn="base" hangingPunct="1">
              <a:spcBef>
                <a:spcPct val="0"/>
              </a:spcBef>
              <a:spcAft>
                <a:spcPct val="0"/>
              </a:spcAft>
              <a:defRPr sz="2300" b="1">
                <a:solidFill>
                  <a:schemeClr val="tx2"/>
                </a:solidFill>
                <a:latin typeface="Arial" charset="0"/>
              </a:defRPr>
            </a:lvl3pPr>
            <a:lvl4pPr algn="l" defTabSz="1087313" rtl="0" eaLnBrk="1" fontAlgn="base" hangingPunct="1">
              <a:spcBef>
                <a:spcPct val="0"/>
              </a:spcBef>
              <a:spcAft>
                <a:spcPct val="0"/>
              </a:spcAft>
              <a:defRPr sz="2300" b="1">
                <a:solidFill>
                  <a:schemeClr val="tx2"/>
                </a:solidFill>
                <a:latin typeface="Arial" charset="0"/>
              </a:defRPr>
            </a:lvl4pPr>
            <a:lvl5pPr algn="l" defTabSz="1087313" rtl="0" eaLnBrk="1" fontAlgn="base" hangingPunct="1">
              <a:spcBef>
                <a:spcPct val="0"/>
              </a:spcBef>
              <a:spcAft>
                <a:spcPct val="0"/>
              </a:spcAft>
              <a:defRPr sz="2300" b="1">
                <a:solidFill>
                  <a:schemeClr val="tx2"/>
                </a:solidFill>
                <a:latin typeface="Arial" charset="0"/>
              </a:defRPr>
            </a:lvl5pPr>
            <a:lvl6pPr marL="555224" algn="l" defTabSz="1087313" rtl="0" eaLnBrk="1" fontAlgn="base" hangingPunct="1">
              <a:spcBef>
                <a:spcPct val="0"/>
              </a:spcBef>
              <a:spcAft>
                <a:spcPct val="0"/>
              </a:spcAft>
              <a:defRPr sz="2300" b="1">
                <a:solidFill>
                  <a:schemeClr val="tx2"/>
                </a:solidFill>
                <a:latin typeface="Arial" charset="0"/>
              </a:defRPr>
            </a:lvl6pPr>
            <a:lvl7pPr marL="1110447" algn="l" defTabSz="1087313" rtl="0" eaLnBrk="1" fontAlgn="base" hangingPunct="1">
              <a:spcBef>
                <a:spcPct val="0"/>
              </a:spcBef>
              <a:spcAft>
                <a:spcPct val="0"/>
              </a:spcAft>
              <a:defRPr sz="2300" b="1">
                <a:solidFill>
                  <a:schemeClr val="tx2"/>
                </a:solidFill>
                <a:latin typeface="Arial" charset="0"/>
              </a:defRPr>
            </a:lvl7pPr>
            <a:lvl8pPr marL="1665671" algn="l" defTabSz="1087313" rtl="0" eaLnBrk="1" fontAlgn="base" hangingPunct="1">
              <a:spcBef>
                <a:spcPct val="0"/>
              </a:spcBef>
              <a:spcAft>
                <a:spcPct val="0"/>
              </a:spcAft>
              <a:defRPr sz="2300" b="1">
                <a:solidFill>
                  <a:schemeClr val="tx2"/>
                </a:solidFill>
                <a:latin typeface="Arial" charset="0"/>
              </a:defRPr>
            </a:lvl8pPr>
            <a:lvl9pPr marL="2220895" algn="l" defTabSz="1087313" rtl="0" eaLnBrk="1" fontAlgn="base" hangingPunct="1">
              <a:spcBef>
                <a:spcPct val="0"/>
              </a:spcBef>
              <a:spcAft>
                <a:spcPct val="0"/>
              </a:spcAft>
              <a:defRPr sz="2300" b="1">
                <a:solidFill>
                  <a:schemeClr val="tx2"/>
                </a:solidFill>
                <a:latin typeface="Arial" charset="0"/>
              </a:defRPr>
            </a:lvl9pPr>
          </a:lstStyle>
          <a:p>
            <a:pPr algn="r" defTabSz="1086896">
              <a:buClr>
                <a:srgbClr val="0072C6"/>
              </a:buClr>
              <a:tabLst>
                <a:tab pos="327610" algn="l"/>
              </a:tabLst>
              <a:defRPr/>
            </a:pPr>
            <a:r>
              <a:rPr kumimoji="0" lang="ja-JP" altLang="en-US" sz="1400" b="0" dirty="0">
                <a:solidFill>
                  <a:srgbClr val="0078D7"/>
                </a:solidFill>
                <a:latin typeface="+mn-ea"/>
                <a:ea typeface="+mn-ea"/>
                <a:cs typeface="Segoe UI Semibold" panose="020B0702040204020203" pitchFamily="34" charset="0"/>
              </a:rPr>
              <a:t>技術</a:t>
            </a:r>
            <a:endParaRPr kumimoji="0" lang="en-US" sz="1400" b="0" dirty="0">
              <a:solidFill>
                <a:srgbClr val="0078D7"/>
              </a:solidFill>
              <a:latin typeface="+mn-ea"/>
              <a:ea typeface="+mn-ea"/>
              <a:cs typeface="Segoe UI Semibold" panose="020B0702040204020203" pitchFamily="34" charset="0"/>
            </a:endParaRPr>
          </a:p>
        </p:txBody>
      </p:sp>
      <p:sp>
        <p:nvSpPr>
          <p:cNvPr id="31" name="TextBox 31">
            <a:extLst>
              <a:ext uri="{FF2B5EF4-FFF2-40B4-BE49-F238E27FC236}">
                <a16:creationId xmlns:a16="http://schemas.microsoft.com/office/drawing/2014/main" id="{C766B49A-6C97-4FE7-BB3F-DD29376D7555}"/>
              </a:ext>
            </a:extLst>
          </p:cNvPr>
          <p:cNvSpPr txBox="1"/>
          <p:nvPr/>
        </p:nvSpPr>
        <p:spPr>
          <a:xfrm>
            <a:off x="2279709" y="1646586"/>
            <a:ext cx="3059422" cy="307777"/>
          </a:xfrm>
          <a:prstGeom prst="rect">
            <a:avLst/>
          </a:prstGeom>
          <a:solidFill>
            <a:srgbClr val="E6E6E6"/>
          </a:solidFill>
        </p:spPr>
        <p:txBody>
          <a:bodyPr wrap="square" lIns="0" tIns="0" rIns="0" bIns="0" rtlCol="0">
            <a:spAutoFit/>
          </a:bodyPr>
          <a:lstStyle/>
          <a:p>
            <a:pPr algn="ctr" defTabSz="914049">
              <a:defRPr/>
            </a:pPr>
            <a:r>
              <a:rPr kumimoji="0" lang="ja-JP" altLang="en-US" sz="2000" b="1" dirty="0">
                <a:solidFill>
                  <a:srgbClr val="353535"/>
                </a:solidFill>
                <a:latin typeface="+mn-ea"/>
                <a:cs typeface="Segoe UI Semibold" panose="020B0702040204020203" pitchFamily="34" charset="0"/>
              </a:rPr>
              <a:t>移行</a:t>
            </a:r>
            <a:endParaRPr kumimoji="0" lang="en-US" sz="2000" b="1" dirty="0">
              <a:solidFill>
                <a:srgbClr val="353535"/>
              </a:solidFill>
              <a:latin typeface="+mn-ea"/>
              <a:cs typeface="Segoe UI Semibold" panose="020B0702040204020203" pitchFamily="34" charset="0"/>
            </a:endParaRPr>
          </a:p>
        </p:txBody>
      </p:sp>
      <p:sp>
        <p:nvSpPr>
          <p:cNvPr id="32" name="TextBox 32">
            <a:extLst>
              <a:ext uri="{FF2B5EF4-FFF2-40B4-BE49-F238E27FC236}">
                <a16:creationId xmlns:a16="http://schemas.microsoft.com/office/drawing/2014/main" id="{BBDF1FED-DED4-4DD9-814D-6363CD746385}"/>
              </a:ext>
            </a:extLst>
          </p:cNvPr>
          <p:cNvSpPr txBox="1"/>
          <p:nvPr/>
        </p:nvSpPr>
        <p:spPr>
          <a:xfrm>
            <a:off x="5906783" y="1652387"/>
            <a:ext cx="4644425" cy="307777"/>
          </a:xfrm>
          <a:prstGeom prst="rect">
            <a:avLst/>
          </a:prstGeom>
          <a:solidFill>
            <a:srgbClr val="E6E6E6"/>
          </a:solidFill>
        </p:spPr>
        <p:txBody>
          <a:bodyPr wrap="square" lIns="0" tIns="0" rIns="0" bIns="0" rtlCol="0">
            <a:spAutoFit/>
          </a:bodyPr>
          <a:lstStyle/>
          <a:p>
            <a:pPr algn="ctr" defTabSz="914049">
              <a:defRPr/>
            </a:pPr>
            <a:r>
              <a:rPr lang="ja-JP" altLang="en-US" sz="2000" b="1" dirty="0">
                <a:solidFill>
                  <a:srgbClr val="353535"/>
                </a:solidFill>
                <a:latin typeface="+mn-ea"/>
                <a:cs typeface="Segoe UI Semibold" panose="020B0702040204020203" pitchFamily="34" charset="0"/>
              </a:rPr>
              <a:t>モダナイゼーション</a:t>
            </a:r>
            <a:r>
              <a:rPr kumimoji="0" lang="ja-JP" altLang="en-US" sz="2000" b="1" dirty="0">
                <a:solidFill>
                  <a:srgbClr val="353535"/>
                </a:solidFill>
                <a:latin typeface="+mn-ea"/>
                <a:cs typeface="Segoe UI Semibold" panose="020B0702040204020203" pitchFamily="34" charset="0"/>
              </a:rPr>
              <a:t> と 変革</a:t>
            </a:r>
            <a:endParaRPr kumimoji="0" lang="en-US" sz="2000" b="1" dirty="0">
              <a:solidFill>
                <a:srgbClr val="353535"/>
              </a:solidFill>
              <a:latin typeface="+mn-ea"/>
              <a:cs typeface="Segoe UI Semibold" panose="020B0702040204020203" pitchFamily="34" charset="0"/>
            </a:endParaRPr>
          </a:p>
        </p:txBody>
      </p:sp>
      <p:sp>
        <p:nvSpPr>
          <p:cNvPr id="33" name="Rectangle 114">
            <a:extLst>
              <a:ext uri="{FF2B5EF4-FFF2-40B4-BE49-F238E27FC236}">
                <a16:creationId xmlns:a16="http://schemas.microsoft.com/office/drawing/2014/main" id="{1341070F-95A7-4A44-84F1-F3E9711BB9D6}"/>
              </a:ext>
            </a:extLst>
          </p:cNvPr>
          <p:cNvSpPr/>
          <p:nvPr/>
        </p:nvSpPr>
        <p:spPr>
          <a:xfrm>
            <a:off x="3653291" y="6529743"/>
            <a:ext cx="7958606" cy="313932"/>
          </a:xfrm>
          <a:prstGeom prst="rect">
            <a:avLst/>
          </a:prstGeom>
        </p:spPr>
        <p:txBody>
          <a:bodyPr wrap="square">
            <a:spAutoFit/>
          </a:bodyPr>
          <a:lstStyle/>
          <a:p>
            <a:pPr algn="r" defTabSz="896386">
              <a:lnSpc>
                <a:spcPct val="90000"/>
              </a:lnSpc>
            </a:pPr>
            <a:r>
              <a:rPr lang="en-US" sz="800" kern="0" dirty="0">
                <a:solidFill>
                  <a:srgbClr val="797979"/>
                </a:solidFill>
                <a:latin typeface="+mn-ea"/>
                <a:cs typeface="Segoe UI" panose="020B0502040204020203" pitchFamily="34" charset="0"/>
              </a:rPr>
              <a:t>Statistics based on five-year, risk-adjusted figures for a composite organization constructed from aggregated interviews with eight Microsoft Azure IaaS customers.</a:t>
            </a:r>
          </a:p>
          <a:p>
            <a:pPr algn="r" defTabSz="896386">
              <a:lnSpc>
                <a:spcPct val="90000"/>
              </a:lnSpc>
            </a:pPr>
            <a:r>
              <a:rPr lang="en-US" sz="800" kern="0" dirty="0">
                <a:solidFill>
                  <a:srgbClr val="797979"/>
                </a:solidFill>
                <a:latin typeface="+mn-ea"/>
                <a:cs typeface="Segoe UI" panose="020B0502040204020203" pitchFamily="34" charset="0"/>
              </a:rPr>
              <a:t>Source:  “The Total Economic Impact Of Microsoft Azure PaaS,” a commissioned study conducted by Forrester Consulting, June 2016</a:t>
            </a:r>
          </a:p>
        </p:txBody>
      </p:sp>
    </p:spTree>
    <p:extLst>
      <p:ext uri="{BB962C8B-B14F-4D97-AF65-F5344CB8AC3E}">
        <p14:creationId xmlns:p14="http://schemas.microsoft.com/office/powerpoint/2010/main" val="125406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3" descr="A person sitting at a desk using a computer&#10;&#10;Description generated with high confidence">
            <a:extLst>
              <a:ext uri="{FF2B5EF4-FFF2-40B4-BE49-F238E27FC236}">
                <a16:creationId xmlns:a16="http://schemas.microsoft.com/office/drawing/2014/main" id="{5FFB9CE9-C76A-4565-AD16-BBA41D41E8D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rgbClr val="0D0D0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Group 17">
            <a:extLst>
              <a:ext uri="{FF2B5EF4-FFF2-40B4-BE49-F238E27FC236}">
                <a16:creationId xmlns:a16="http://schemas.microsoft.com/office/drawing/2014/main" id="{4EB3E91B-254A-4C89-83B9-5FE84616FF3F}"/>
              </a:ext>
            </a:extLst>
          </p:cNvPr>
          <p:cNvGrpSpPr/>
          <p:nvPr/>
        </p:nvGrpSpPr>
        <p:grpSpPr>
          <a:xfrm>
            <a:off x="5504345" y="4248597"/>
            <a:ext cx="4413253" cy="934155"/>
            <a:chOff x="5641612" y="4333291"/>
            <a:chExt cx="4501748" cy="952886"/>
          </a:xfrm>
        </p:grpSpPr>
        <p:grpSp>
          <p:nvGrpSpPr>
            <p:cNvPr id="31" name="Group 16">
              <a:extLst>
                <a:ext uri="{FF2B5EF4-FFF2-40B4-BE49-F238E27FC236}">
                  <a16:creationId xmlns:a16="http://schemas.microsoft.com/office/drawing/2014/main" id="{23804134-633A-4517-9531-F8AF3EC6A4BC}"/>
                </a:ext>
              </a:extLst>
            </p:cNvPr>
            <p:cNvGrpSpPr/>
            <p:nvPr/>
          </p:nvGrpSpPr>
          <p:grpSpPr>
            <a:xfrm>
              <a:off x="5641612" y="4333291"/>
              <a:ext cx="4501748" cy="952886"/>
              <a:chOff x="5641612" y="4333291"/>
              <a:chExt cx="4501748" cy="952886"/>
            </a:xfrm>
          </p:grpSpPr>
          <p:sp>
            <p:nvSpPr>
              <p:cNvPr id="35" name="TextBox 33">
                <a:extLst>
                  <a:ext uri="{FF2B5EF4-FFF2-40B4-BE49-F238E27FC236}">
                    <a16:creationId xmlns:a16="http://schemas.microsoft.com/office/drawing/2014/main" id="{882822B0-A85E-49FA-A9A5-EF2D56FBEF77}"/>
                  </a:ext>
                </a:extLst>
              </p:cNvPr>
              <p:cNvSpPr txBox="1"/>
              <p:nvPr/>
            </p:nvSpPr>
            <p:spPr>
              <a:xfrm>
                <a:off x="6689604" y="4333291"/>
                <a:ext cx="3453756" cy="596500"/>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rPr>
                  <a:t>使った分だけ支払い</a:t>
                </a:r>
                <a:endParaRPr kumimoji="0" 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endParaRPr>
              </a:p>
            </p:txBody>
          </p:sp>
          <p:sp>
            <p:nvSpPr>
              <p:cNvPr id="34" name="Oval 30">
                <a:extLst>
                  <a:ext uri="{FF2B5EF4-FFF2-40B4-BE49-F238E27FC236}">
                    <a16:creationId xmlns:a16="http://schemas.microsoft.com/office/drawing/2014/main" id="{172D1603-7B99-4C5E-BD32-8536A5702BFF}"/>
                  </a:ext>
                </a:extLst>
              </p:cNvPr>
              <p:cNvSpPr/>
              <p:nvPr/>
            </p:nvSpPr>
            <p:spPr>
              <a:xfrm>
                <a:off x="5641612" y="4371777"/>
                <a:ext cx="914400" cy="914400"/>
              </a:xfrm>
              <a:prstGeom prst="ellipse">
                <a:avLst/>
              </a:prstGeom>
              <a:solidFill>
                <a:srgbClr val="F2F2F2"/>
              </a:solidFill>
              <a:ln w="38100" cap="flat" cmpd="sng" algn="ctr">
                <a:solidFill>
                  <a:srgbClr val="0078D7"/>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1250">
                        <a:srgbClr val="1A1A1A"/>
                      </a:gs>
                      <a:gs pos="100000">
                        <a:srgbClr val="1A1A1A"/>
                      </a:gs>
                    </a:gsLst>
                    <a:lin ang="5400000" scaled="0"/>
                  </a:gradFill>
                  <a:effectLst/>
                  <a:uLnTx/>
                  <a:uFillTx/>
                  <a:latin typeface="+mn-ea"/>
                  <a:cs typeface="+mn-cs"/>
                </a:endParaRPr>
              </a:p>
            </p:txBody>
          </p:sp>
        </p:grpSp>
        <p:sp>
          <p:nvSpPr>
            <p:cNvPr id="32" name="Freeform 159">
              <a:extLst>
                <a:ext uri="{FF2B5EF4-FFF2-40B4-BE49-F238E27FC236}">
                  <a16:creationId xmlns:a16="http://schemas.microsoft.com/office/drawing/2014/main" id="{D76023F3-7591-4936-AC17-9830F39C7C20}"/>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a:extLst/>
          </p:spPr>
          <p:txBody>
            <a:bodyPr vert="horz" wrap="square" lIns="80687" tIns="40344" rIns="80687" bIns="40344"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1250">
                      <a:srgbClr val="1A1A1A"/>
                    </a:gs>
                    <a:gs pos="100000">
                      <a:srgbClr val="1A1A1A"/>
                    </a:gs>
                  </a:gsLst>
                  <a:lin ang="5400000" scaled="0"/>
                </a:gradFill>
                <a:effectLst/>
                <a:uLnTx/>
                <a:uFillTx/>
                <a:latin typeface="+mn-ea"/>
              </a:endParaRPr>
            </a:p>
          </p:txBody>
        </p:sp>
      </p:grpSp>
      <p:grpSp>
        <p:nvGrpSpPr>
          <p:cNvPr id="37" name="Group 12">
            <a:extLst>
              <a:ext uri="{FF2B5EF4-FFF2-40B4-BE49-F238E27FC236}">
                <a16:creationId xmlns:a16="http://schemas.microsoft.com/office/drawing/2014/main" id="{2172EC48-190D-4034-8CDA-75603BFC36BF}"/>
              </a:ext>
            </a:extLst>
          </p:cNvPr>
          <p:cNvGrpSpPr/>
          <p:nvPr/>
        </p:nvGrpSpPr>
        <p:grpSpPr>
          <a:xfrm>
            <a:off x="5693822" y="2943056"/>
            <a:ext cx="5669509" cy="934154"/>
            <a:chOff x="5807994" y="3005193"/>
            <a:chExt cx="5783196" cy="952886"/>
          </a:xfrm>
        </p:grpSpPr>
        <p:sp>
          <p:nvSpPr>
            <p:cNvPr id="42" name="TextBox 27">
              <a:extLst>
                <a:ext uri="{FF2B5EF4-FFF2-40B4-BE49-F238E27FC236}">
                  <a16:creationId xmlns:a16="http://schemas.microsoft.com/office/drawing/2014/main" id="{B188D235-2986-4047-B51B-F57AD8D596D2}"/>
                </a:ext>
              </a:extLst>
            </p:cNvPr>
            <p:cNvSpPr txBox="1"/>
            <p:nvPr/>
          </p:nvSpPr>
          <p:spPr>
            <a:xfrm>
              <a:off x="6844032" y="3005193"/>
              <a:ext cx="4747158" cy="596501"/>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rPr>
                <a:t>イベント駆動、すぐにスケール</a:t>
              </a:r>
              <a:endParaRPr kumimoji="0" 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endParaRPr>
            </a:p>
          </p:txBody>
        </p:sp>
        <p:grpSp>
          <p:nvGrpSpPr>
            <p:cNvPr id="39" name="Group 7">
              <a:extLst>
                <a:ext uri="{FF2B5EF4-FFF2-40B4-BE49-F238E27FC236}">
                  <a16:creationId xmlns:a16="http://schemas.microsoft.com/office/drawing/2014/main" id="{BF8AD8CE-4B61-47A2-844A-3EFD6C95B564}"/>
                </a:ext>
              </a:extLst>
            </p:cNvPr>
            <p:cNvGrpSpPr/>
            <p:nvPr/>
          </p:nvGrpSpPr>
          <p:grpSpPr>
            <a:xfrm>
              <a:off x="5807994" y="3043679"/>
              <a:ext cx="914400" cy="914400"/>
              <a:chOff x="5846094" y="3085782"/>
              <a:chExt cx="914400" cy="914400"/>
            </a:xfrm>
          </p:grpSpPr>
          <p:sp>
            <p:nvSpPr>
              <p:cNvPr id="40" name="Oval 15">
                <a:extLst>
                  <a:ext uri="{FF2B5EF4-FFF2-40B4-BE49-F238E27FC236}">
                    <a16:creationId xmlns:a16="http://schemas.microsoft.com/office/drawing/2014/main" id="{E9926AD1-7599-4CF6-9F7F-86EB661CFBB4}"/>
                  </a:ext>
                </a:extLst>
              </p:cNvPr>
              <p:cNvSpPr/>
              <p:nvPr/>
            </p:nvSpPr>
            <p:spPr>
              <a:xfrm>
                <a:off x="5846094" y="3085782"/>
                <a:ext cx="914400" cy="914400"/>
              </a:xfrm>
              <a:prstGeom prst="ellipse">
                <a:avLst/>
              </a:prstGeom>
              <a:solidFill>
                <a:srgbClr val="F2F2F2"/>
              </a:solidFill>
              <a:ln w="38100" cap="flat" cmpd="sng" algn="ctr">
                <a:solidFill>
                  <a:srgbClr val="0078D7"/>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1250">
                        <a:srgbClr val="1A1A1A"/>
                      </a:gs>
                      <a:gs pos="100000">
                        <a:srgbClr val="1A1A1A"/>
                      </a:gs>
                    </a:gsLst>
                    <a:lin ang="5400000" scaled="0"/>
                  </a:gradFill>
                  <a:effectLst/>
                  <a:uLnTx/>
                  <a:uFillTx/>
                  <a:latin typeface="+mn-ea"/>
                  <a:cs typeface="+mn-cs"/>
                </a:endParaRPr>
              </a:p>
            </p:txBody>
          </p:sp>
          <p:sp>
            <p:nvSpPr>
              <p:cNvPr id="41" name="Freeform 70">
                <a:extLst>
                  <a:ext uri="{FF2B5EF4-FFF2-40B4-BE49-F238E27FC236}">
                    <a16:creationId xmlns:a16="http://schemas.microsoft.com/office/drawing/2014/main" id="{AEC572EA-B570-47ED-8623-8EE3DEBEA3FB}"/>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eaLnBrk="1" fontAlgn="base" latinLnBrk="0" hangingPunct="1">
                  <a:lnSpc>
                    <a:spcPct val="90000"/>
                  </a:lnSpc>
                  <a:spcBef>
                    <a:spcPct val="0"/>
                  </a:spcBef>
                  <a:spcAft>
                    <a:spcPct val="0"/>
                  </a:spcAft>
                  <a:buClrTx/>
                  <a:buSzTx/>
                  <a:buFontTx/>
                  <a:buNone/>
                  <a:tabLst/>
                  <a:defRPr/>
                </a:pPr>
                <a:endParaRPr kumimoji="0" lang="en-US" sz="916" b="0" i="0" u="none" strike="noStrike" kern="0" cap="none" spc="0" normalizeH="0" baseline="0" noProof="0">
                  <a:ln>
                    <a:noFill/>
                  </a:ln>
                  <a:gradFill>
                    <a:gsLst>
                      <a:gs pos="1250">
                        <a:srgbClr val="1A1A1A"/>
                      </a:gs>
                      <a:gs pos="100000">
                        <a:srgbClr val="1A1A1A"/>
                      </a:gs>
                    </a:gsLst>
                    <a:lin ang="5400000" scaled="0"/>
                  </a:gradFill>
                  <a:effectLst/>
                  <a:uLnTx/>
                  <a:uFillTx/>
                  <a:latin typeface="+mn-ea"/>
                  <a:cs typeface="Segoe UI" pitchFamily="34" charset="0"/>
                </a:endParaRPr>
              </a:p>
            </p:txBody>
          </p:sp>
        </p:grpSp>
      </p:grpSp>
      <p:grpSp>
        <p:nvGrpSpPr>
          <p:cNvPr id="44" name="Group 11">
            <a:extLst>
              <a:ext uri="{FF2B5EF4-FFF2-40B4-BE49-F238E27FC236}">
                <a16:creationId xmlns:a16="http://schemas.microsoft.com/office/drawing/2014/main" id="{B280DF3A-EB77-4E5B-A2FB-F054971B33E5}"/>
              </a:ext>
            </a:extLst>
          </p:cNvPr>
          <p:cNvGrpSpPr/>
          <p:nvPr/>
        </p:nvGrpSpPr>
        <p:grpSpPr>
          <a:xfrm>
            <a:off x="5504343" y="1645707"/>
            <a:ext cx="3964318" cy="927563"/>
            <a:chOff x="5641612" y="1705104"/>
            <a:chExt cx="4043812" cy="946163"/>
          </a:xfrm>
        </p:grpSpPr>
        <p:sp>
          <p:nvSpPr>
            <p:cNvPr id="49" name="TextBox 21">
              <a:extLst>
                <a:ext uri="{FF2B5EF4-FFF2-40B4-BE49-F238E27FC236}">
                  <a16:creationId xmlns:a16="http://schemas.microsoft.com/office/drawing/2014/main" id="{0AE064C8-5ECC-4A80-B768-914B97FDE8D1}"/>
                </a:ext>
              </a:extLst>
            </p:cNvPr>
            <p:cNvSpPr txBox="1"/>
            <p:nvPr/>
          </p:nvSpPr>
          <p:spPr>
            <a:xfrm>
              <a:off x="6679697" y="1705104"/>
              <a:ext cx="3005727" cy="596501"/>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ja-JP" alt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rPr>
                <a:t>サーバーの抽象化</a:t>
              </a:r>
              <a:endParaRPr kumimoji="0" lang="en-US" sz="3200" b="0" i="0" u="none" strike="noStrike" kern="0" cap="none" spc="0" normalizeH="0" baseline="0" noProof="0" dirty="0">
                <a:ln>
                  <a:noFill/>
                </a:ln>
                <a:gradFill>
                  <a:gsLst>
                    <a:gs pos="1250">
                      <a:srgbClr val="0D0D0D"/>
                    </a:gs>
                    <a:gs pos="100000">
                      <a:srgbClr val="0D0D0D"/>
                    </a:gs>
                  </a:gsLst>
                  <a:lin ang="5400000" scaled="0"/>
                </a:gradFill>
                <a:effectLst/>
                <a:uLnTx/>
                <a:uFillTx/>
                <a:latin typeface="+mn-ea"/>
                <a:cs typeface="Segoe UI Semibold" panose="020B0702040204020203" pitchFamily="34" charset="0"/>
              </a:endParaRPr>
            </a:p>
          </p:txBody>
        </p:sp>
        <p:grpSp>
          <p:nvGrpSpPr>
            <p:cNvPr id="46" name="Group 8">
              <a:extLst>
                <a:ext uri="{FF2B5EF4-FFF2-40B4-BE49-F238E27FC236}">
                  <a16:creationId xmlns:a16="http://schemas.microsoft.com/office/drawing/2014/main" id="{47890ABD-1CDD-43B6-9AB7-C454D1987090}"/>
                </a:ext>
              </a:extLst>
            </p:cNvPr>
            <p:cNvGrpSpPr/>
            <p:nvPr/>
          </p:nvGrpSpPr>
          <p:grpSpPr>
            <a:xfrm>
              <a:off x="5641612" y="1736867"/>
              <a:ext cx="914400" cy="914400"/>
              <a:chOff x="5641612" y="1775609"/>
              <a:chExt cx="914400" cy="914400"/>
            </a:xfrm>
          </p:grpSpPr>
          <p:sp>
            <p:nvSpPr>
              <p:cNvPr id="47" name="Oval 18">
                <a:extLst>
                  <a:ext uri="{FF2B5EF4-FFF2-40B4-BE49-F238E27FC236}">
                    <a16:creationId xmlns:a16="http://schemas.microsoft.com/office/drawing/2014/main" id="{F1C77425-4411-4937-A30D-F778C239B147}"/>
                  </a:ext>
                </a:extLst>
              </p:cNvPr>
              <p:cNvSpPr/>
              <p:nvPr/>
            </p:nvSpPr>
            <p:spPr>
              <a:xfrm>
                <a:off x="5641612" y="1775609"/>
                <a:ext cx="914400" cy="914400"/>
              </a:xfrm>
              <a:prstGeom prst="ellipse">
                <a:avLst/>
              </a:prstGeom>
              <a:solidFill>
                <a:srgbClr val="F2F2F2"/>
              </a:solidFill>
              <a:ln w="38100" cap="flat" cmpd="sng" algn="ctr">
                <a:solidFill>
                  <a:srgbClr val="0078D7"/>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1250">
                        <a:srgbClr val="1A1A1A"/>
                      </a:gs>
                      <a:gs pos="100000">
                        <a:srgbClr val="1A1A1A"/>
                      </a:gs>
                    </a:gsLst>
                    <a:lin ang="5400000" scaled="0"/>
                  </a:gradFill>
                  <a:effectLst/>
                  <a:uLnTx/>
                  <a:uFillTx/>
                  <a:latin typeface="+mn-ea"/>
                  <a:cs typeface="+mn-cs"/>
                </a:endParaRPr>
              </a:p>
            </p:txBody>
          </p:sp>
          <p:pic>
            <p:nvPicPr>
              <p:cNvPr id="48" name="Picture 26">
                <a:extLst>
                  <a:ext uri="{FF2B5EF4-FFF2-40B4-BE49-F238E27FC236}">
                    <a16:creationId xmlns:a16="http://schemas.microsoft.com/office/drawing/2014/main" id="{74F6FEAB-8B2B-4A77-94D1-9165315661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51" name="Title 1">
            <a:extLst>
              <a:ext uri="{FF2B5EF4-FFF2-40B4-BE49-F238E27FC236}">
                <a16:creationId xmlns:a16="http://schemas.microsoft.com/office/drawing/2014/main" id="{0AD9AABE-24E2-4531-A651-038C87261A94}"/>
              </a:ext>
            </a:extLst>
          </p:cNvPr>
          <p:cNvSpPr txBox="1">
            <a:spLocks/>
          </p:cNvSpPr>
          <p:nvPr/>
        </p:nvSpPr>
        <p:spPr>
          <a:xfrm>
            <a:off x="5905500" y="457200"/>
            <a:ext cx="570128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mn-ea"/>
                <a:cs typeface="Segoe UI" pitchFamily="34" charset="0"/>
              </a:rPr>
              <a:t>サーバーレスとは？</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mn-ea"/>
              <a:cs typeface="Segoe UI" pitchFamily="34" charset="0"/>
            </a:endParaRPr>
          </a:p>
        </p:txBody>
      </p:sp>
    </p:spTree>
    <p:extLst>
      <p:ext uri="{BB962C8B-B14F-4D97-AF65-F5344CB8AC3E}">
        <p14:creationId xmlns:p14="http://schemas.microsoft.com/office/powerpoint/2010/main" val="35031485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813A89D-3551-4C46-B8B4-0A34E171291B}"/>
              </a:ext>
            </a:extLst>
          </p:cNvPr>
          <p:cNvSpPr>
            <a:spLocks noGrp="1"/>
          </p:cNvSpPr>
          <p:nvPr>
            <p:ph type="title"/>
          </p:nvPr>
        </p:nvSpPr>
        <p:spPr/>
        <p:txBody>
          <a:bodyPr/>
          <a:lstStyle/>
          <a:p>
            <a:r>
              <a:rPr lang="ja-JP" altLang="en-US" dirty="0"/>
              <a:t>サーバーレスの主要コンポーネント</a:t>
            </a:r>
            <a:endParaRPr kumimoji="1" lang="ja-JP" altLang="en-US" dirty="0"/>
          </a:p>
        </p:txBody>
      </p:sp>
      <p:sp>
        <p:nvSpPr>
          <p:cNvPr id="55" name="Rectangle 15">
            <a:extLst>
              <a:ext uri="{FF2B5EF4-FFF2-40B4-BE49-F238E27FC236}">
                <a16:creationId xmlns:a16="http://schemas.microsoft.com/office/drawing/2014/main" id="{4890550F-AC53-4170-8A0C-4F7AA2FB5336}"/>
              </a:ext>
            </a:extLst>
          </p:cNvPr>
          <p:cNvSpPr/>
          <p:nvPr/>
        </p:nvSpPr>
        <p:spPr bwMode="auto">
          <a:xfrm>
            <a:off x="3274836" y="1985094"/>
            <a:ext cx="8467350" cy="4694226"/>
          </a:xfrm>
          <a:prstGeom prst="rect">
            <a:avLst/>
          </a:prstGeom>
          <a:solidFill>
            <a:srgbClr val="FFFFFF"/>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ja-JP" altLang="en-US" sz="1961" b="1" i="0" u="none" strike="noStrike" kern="0" cap="none" spc="0" normalizeH="0" baseline="0" noProof="0" dirty="0">
                <a:ln>
                  <a:noFill/>
                </a:ln>
                <a:gradFill>
                  <a:gsLst>
                    <a:gs pos="0">
                      <a:srgbClr val="353535"/>
                    </a:gs>
                    <a:gs pos="100000">
                      <a:srgbClr val="353535"/>
                    </a:gs>
                  </a:gsLst>
                  <a:lin ang="5400000" scaled="0"/>
                </a:gradFill>
                <a:effectLst/>
                <a:uLnTx/>
                <a:uFillTx/>
                <a:latin typeface="+mn-ea"/>
                <a:cs typeface="Segoe UI" pitchFamily="34" charset="0"/>
              </a:rPr>
              <a:t>プラットフォーム</a:t>
            </a:r>
            <a:endParaRPr kumimoji="0" lang="en-US" sz="1961" b="1" i="0" u="none" strike="noStrike" kern="0" cap="none" spc="0" normalizeH="0" baseline="0" noProof="0" dirty="0">
              <a:ln>
                <a:noFill/>
              </a:ln>
              <a:gradFill>
                <a:gsLst>
                  <a:gs pos="0">
                    <a:srgbClr val="353535"/>
                  </a:gs>
                  <a:gs pos="100000">
                    <a:srgbClr val="353535"/>
                  </a:gs>
                </a:gsLst>
                <a:lin ang="5400000" scaled="0"/>
              </a:gradFill>
              <a:effectLst/>
              <a:uLnTx/>
              <a:uFillTx/>
              <a:latin typeface="+mn-ea"/>
              <a:cs typeface="Segoe UI" pitchFamily="34" charset="0"/>
            </a:endParaRPr>
          </a:p>
        </p:txBody>
      </p:sp>
      <p:grpSp>
        <p:nvGrpSpPr>
          <p:cNvPr id="56" name="Group 35">
            <a:extLst>
              <a:ext uri="{FF2B5EF4-FFF2-40B4-BE49-F238E27FC236}">
                <a16:creationId xmlns:a16="http://schemas.microsoft.com/office/drawing/2014/main" id="{7E7E357F-D491-48F1-9BF6-A33DE6E81977}"/>
              </a:ext>
            </a:extLst>
          </p:cNvPr>
          <p:cNvGrpSpPr/>
          <p:nvPr/>
        </p:nvGrpSpPr>
        <p:grpSpPr>
          <a:xfrm>
            <a:off x="6152620" y="2785926"/>
            <a:ext cx="2738838" cy="1971494"/>
            <a:chOff x="6265951" y="2389036"/>
            <a:chExt cx="2794153" cy="2011312"/>
          </a:xfrm>
        </p:grpSpPr>
        <p:sp>
          <p:nvSpPr>
            <p:cNvPr id="57" name="Rectangle 57">
              <a:extLst>
                <a:ext uri="{FF2B5EF4-FFF2-40B4-BE49-F238E27FC236}">
                  <a16:creationId xmlns:a16="http://schemas.microsoft.com/office/drawing/2014/main" id="{0D8BE722-8A47-435C-AFE9-AF84085D643C}"/>
                </a:ext>
              </a:extLst>
            </p:cNvPr>
            <p:cNvSpPr/>
            <p:nvPr/>
          </p:nvSpPr>
          <p:spPr bwMode="auto">
            <a:xfrm>
              <a:off x="6265951" y="2389036"/>
              <a:ext cx="2794153" cy="6056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defTabSz="932125"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Logic Apps</a:t>
              </a:r>
            </a:p>
          </p:txBody>
        </p:sp>
        <p:sp>
          <p:nvSpPr>
            <p:cNvPr id="58" name="Rectangle 65">
              <a:extLst>
                <a:ext uri="{FF2B5EF4-FFF2-40B4-BE49-F238E27FC236}">
                  <a16:creationId xmlns:a16="http://schemas.microsoft.com/office/drawing/2014/main" id="{05D37B64-2629-40AA-A17D-A110C011FCCF}"/>
                </a:ext>
              </a:extLst>
            </p:cNvPr>
            <p:cNvSpPr/>
            <p:nvPr/>
          </p:nvSpPr>
          <p:spPr bwMode="auto">
            <a:xfrm>
              <a:off x="6265951" y="2994701"/>
              <a:ext cx="2794153" cy="1405647"/>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ja-JP" altLang="en-US" sz="1567" kern="0" dirty="0">
                  <a:gradFill>
                    <a:gsLst>
                      <a:gs pos="1250">
                        <a:srgbClr val="353535"/>
                      </a:gs>
                      <a:gs pos="100000">
                        <a:srgbClr val="353535"/>
                      </a:gs>
                    </a:gsLst>
                    <a:lin ang="5400000" scaled="0"/>
                  </a:gradFill>
                  <a:latin typeface="+mn-ea"/>
                </a:rPr>
                <a:t>ワークフローを設計し、プロセスを調整</a:t>
              </a:r>
              <a:endParaRPr kumimoji="0" lang="en-US" sz="1567" b="0" i="0" u="none" strike="noStrike" kern="0" cap="none" spc="0" normalizeH="0" baseline="0" noProof="0" dirty="0">
                <a:ln>
                  <a:noFill/>
                </a:ln>
                <a:gradFill>
                  <a:gsLst>
                    <a:gs pos="1250">
                      <a:srgbClr val="353535"/>
                    </a:gs>
                    <a:gs pos="100000">
                      <a:srgbClr val="353535"/>
                    </a:gs>
                  </a:gsLst>
                  <a:lin ang="5400000" scaled="0"/>
                </a:gradFill>
                <a:effectLst/>
                <a:uLnTx/>
                <a:uFillTx/>
                <a:latin typeface="+mn-ea"/>
                <a:cs typeface="+mn-cs"/>
              </a:endParaRPr>
            </a:p>
          </p:txBody>
        </p:sp>
        <p:grpSp>
          <p:nvGrpSpPr>
            <p:cNvPr id="59" name="Group 20">
              <a:extLst>
                <a:ext uri="{FF2B5EF4-FFF2-40B4-BE49-F238E27FC236}">
                  <a16:creationId xmlns:a16="http://schemas.microsoft.com/office/drawing/2014/main" id="{00CA2ECA-6641-4A9C-A485-DDBEF6FCB5C4}"/>
                </a:ext>
              </a:extLst>
            </p:cNvPr>
            <p:cNvGrpSpPr/>
            <p:nvPr/>
          </p:nvGrpSpPr>
          <p:grpSpPr>
            <a:xfrm>
              <a:off x="6478718" y="2558746"/>
              <a:ext cx="499172" cy="273354"/>
              <a:chOff x="7712710" y="2866532"/>
              <a:chExt cx="900970" cy="493385"/>
            </a:xfrm>
          </p:grpSpPr>
          <p:sp>
            <p:nvSpPr>
              <p:cNvPr id="60" name="Rectangle 1">
                <a:extLst>
                  <a:ext uri="{FF2B5EF4-FFF2-40B4-BE49-F238E27FC236}">
                    <a16:creationId xmlns:a16="http://schemas.microsoft.com/office/drawing/2014/main" id="{E2F0C602-6298-4D63-8E5A-CBD7D5583A05}"/>
                  </a:ext>
                </a:extLst>
              </p:cNvPr>
              <p:cNvSpPr/>
              <p:nvPr/>
            </p:nvSpPr>
            <p:spPr bwMode="auto">
              <a:xfrm>
                <a:off x="8088848" y="286985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1" name="Rectangle 54">
                <a:extLst>
                  <a:ext uri="{FF2B5EF4-FFF2-40B4-BE49-F238E27FC236}">
                    <a16:creationId xmlns:a16="http://schemas.microsoft.com/office/drawing/2014/main" id="{AFF83F1E-EB45-4A41-9A69-649936D800BD}"/>
                  </a:ext>
                </a:extLst>
              </p:cNvPr>
              <p:cNvSpPr/>
              <p:nvPr/>
            </p:nvSpPr>
            <p:spPr bwMode="auto">
              <a:xfrm>
                <a:off x="8263038"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2" name="Rectangle 55">
                <a:extLst>
                  <a:ext uri="{FF2B5EF4-FFF2-40B4-BE49-F238E27FC236}">
                    <a16:creationId xmlns:a16="http://schemas.microsoft.com/office/drawing/2014/main" id="{86D0F7F5-916F-4E1D-B57C-6FD51E7A35F4}"/>
                  </a:ext>
                </a:extLst>
              </p:cNvPr>
              <p:cNvSpPr/>
              <p:nvPr/>
            </p:nvSpPr>
            <p:spPr bwMode="auto">
              <a:xfrm>
                <a:off x="7912395" y="3207942"/>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mn-ea"/>
                  <a:cs typeface="Segoe UI" pitchFamily="34" charset="0"/>
                </a:endParaRPr>
              </a:p>
            </p:txBody>
          </p:sp>
          <p:sp>
            <p:nvSpPr>
              <p:cNvPr id="63" name="Left Brace 9">
                <a:extLst>
                  <a:ext uri="{FF2B5EF4-FFF2-40B4-BE49-F238E27FC236}">
                    <a16:creationId xmlns:a16="http://schemas.microsoft.com/office/drawing/2014/main" id="{F0842793-4A1E-46C2-B9FE-8FB3A6D8D66A}"/>
                  </a:ext>
                </a:extLst>
              </p:cNvPr>
              <p:cNvSpPr/>
              <p:nvPr/>
            </p:nvSpPr>
            <p:spPr>
              <a:xfrm rot="5400000">
                <a:off x="8069263" y="2936571"/>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n-ea"/>
                  <a:cs typeface="+mn-cs"/>
                </a:endParaRPr>
              </a:p>
            </p:txBody>
          </p:sp>
          <p:sp>
            <p:nvSpPr>
              <p:cNvPr id="64" name="Left Brace 60">
                <a:extLst>
                  <a:ext uri="{FF2B5EF4-FFF2-40B4-BE49-F238E27FC236}">
                    <a16:creationId xmlns:a16="http://schemas.microsoft.com/office/drawing/2014/main" id="{33D8A36D-C194-43D7-B002-902110C97A6B}"/>
                  </a:ext>
                </a:extLst>
              </p:cNvPr>
              <p:cNvSpPr/>
              <p:nvPr/>
            </p:nvSpPr>
            <p:spPr>
              <a:xfrm rot="10800000">
                <a:off x="8469317"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n-ea"/>
                  <a:cs typeface="+mn-cs"/>
                </a:endParaRPr>
              </a:p>
            </p:txBody>
          </p:sp>
          <p:sp>
            <p:nvSpPr>
              <p:cNvPr id="65" name="Left Brace 61">
                <a:extLst>
                  <a:ext uri="{FF2B5EF4-FFF2-40B4-BE49-F238E27FC236}">
                    <a16:creationId xmlns:a16="http://schemas.microsoft.com/office/drawing/2014/main" id="{6BDDD269-D8E1-453B-AFAA-55343EC79F86}"/>
                  </a:ext>
                </a:extLst>
              </p:cNvPr>
              <p:cNvSpPr/>
              <p:nvPr/>
            </p:nvSpPr>
            <p:spPr>
              <a:xfrm rot="10800000" flipH="1">
                <a:off x="7712710" y="2866532"/>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ctr"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n-ea"/>
                  <a:cs typeface="+mn-cs"/>
                </a:endParaRPr>
              </a:p>
            </p:txBody>
          </p:sp>
        </p:grpSp>
      </p:grpSp>
      <p:grpSp>
        <p:nvGrpSpPr>
          <p:cNvPr id="66" name="Group 38">
            <a:extLst>
              <a:ext uri="{FF2B5EF4-FFF2-40B4-BE49-F238E27FC236}">
                <a16:creationId xmlns:a16="http://schemas.microsoft.com/office/drawing/2014/main" id="{86A7E5A9-BF10-4EE4-945B-C0BA2060FE59}"/>
              </a:ext>
            </a:extLst>
          </p:cNvPr>
          <p:cNvGrpSpPr/>
          <p:nvPr/>
        </p:nvGrpSpPr>
        <p:grpSpPr>
          <a:xfrm>
            <a:off x="3369709" y="5460532"/>
            <a:ext cx="8283027" cy="1115000"/>
            <a:chOff x="3436883" y="5127960"/>
            <a:chExt cx="8450318" cy="1137519"/>
          </a:xfrm>
        </p:grpSpPr>
        <p:sp>
          <p:nvSpPr>
            <p:cNvPr id="67" name="Rectangle 77">
              <a:extLst>
                <a:ext uri="{FF2B5EF4-FFF2-40B4-BE49-F238E27FC236}">
                  <a16:creationId xmlns:a16="http://schemas.microsoft.com/office/drawing/2014/main" id="{6FB9C9C1-BDCA-430C-8AFE-3CC5D9675481}"/>
                </a:ext>
              </a:extLst>
            </p:cNvPr>
            <p:cNvSpPr/>
            <p:nvPr/>
          </p:nvSpPr>
          <p:spPr bwMode="auto">
            <a:xfrm>
              <a:off x="9119373"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Analytics</a:t>
              </a:r>
            </a:p>
          </p:txBody>
        </p:sp>
        <p:sp>
          <p:nvSpPr>
            <p:cNvPr id="68" name="Rectangle 72">
              <a:extLst>
                <a:ext uri="{FF2B5EF4-FFF2-40B4-BE49-F238E27FC236}">
                  <a16:creationId xmlns:a16="http://schemas.microsoft.com/office/drawing/2014/main" id="{0B79688D-FFD0-4F81-9279-5666BB21CF6C}"/>
                </a:ext>
              </a:extLst>
            </p:cNvPr>
            <p:cNvSpPr/>
            <p:nvPr/>
          </p:nvSpPr>
          <p:spPr bwMode="auto">
            <a:xfrm>
              <a:off x="3436883"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Database</a:t>
              </a:r>
            </a:p>
          </p:txBody>
        </p:sp>
        <p:sp>
          <p:nvSpPr>
            <p:cNvPr id="69" name="Rectangle 75">
              <a:extLst>
                <a:ext uri="{FF2B5EF4-FFF2-40B4-BE49-F238E27FC236}">
                  <a16:creationId xmlns:a16="http://schemas.microsoft.com/office/drawing/2014/main" id="{C3EFDF4B-5E93-4D20-B8F4-7D62E97E3A18}"/>
                </a:ext>
              </a:extLst>
            </p:cNvPr>
            <p:cNvSpPr/>
            <p:nvPr/>
          </p:nvSpPr>
          <p:spPr bwMode="auto">
            <a:xfrm>
              <a:off x="4857505"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Storage</a:t>
              </a:r>
            </a:p>
          </p:txBody>
        </p:sp>
        <p:sp>
          <p:nvSpPr>
            <p:cNvPr id="70" name="Rectangle 6">
              <a:extLst>
                <a:ext uri="{FF2B5EF4-FFF2-40B4-BE49-F238E27FC236}">
                  <a16:creationId xmlns:a16="http://schemas.microsoft.com/office/drawing/2014/main" id="{F2966D5F-17BF-4FE6-B331-D08EEE03864E}"/>
                </a:ext>
              </a:extLst>
            </p:cNvPr>
            <p:cNvSpPr/>
            <p:nvPr/>
          </p:nvSpPr>
          <p:spPr bwMode="auto">
            <a:xfrm>
              <a:off x="7698750"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IoT</a:t>
              </a:r>
            </a:p>
          </p:txBody>
        </p:sp>
        <p:sp>
          <p:nvSpPr>
            <p:cNvPr id="71" name="Rectangle 95">
              <a:extLst>
                <a:ext uri="{FF2B5EF4-FFF2-40B4-BE49-F238E27FC236}">
                  <a16:creationId xmlns:a16="http://schemas.microsoft.com/office/drawing/2014/main" id="{B51BDC77-A223-40A0-AF40-E1953BC99CA5}"/>
                </a:ext>
              </a:extLst>
            </p:cNvPr>
            <p:cNvSpPr/>
            <p:nvPr/>
          </p:nvSpPr>
          <p:spPr bwMode="auto">
            <a:xfrm>
              <a:off x="6278128"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Security</a:t>
              </a:r>
            </a:p>
          </p:txBody>
        </p:sp>
        <p:sp>
          <p:nvSpPr>
            <p:cNvPr id="72" name="Rectangle 70">
              <a:extLst>
                <a:ext uri="{FF2B5EF4-FFF2-40B4-BE49-F238E27FC236}">
                  <a16:creationId xmlns:a16="http://schemas.microsoft.com/office/drawing/2014/main" id="{E61CA05C-7743-4C0A-B359-EA100210377B}"/>
                </a:ext>
              </a:extLst>
            </p:cNvPr>
            <p:cNvSpPr/>
            <p:nvPr/>
          </p:nvSpPr>
          <p:spPr bwMode="auto">
            <a:xfrm>
              <a:off x="10539995" y="5127960"/>
              <a:ext cx="1347206" cy="11375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Intelligence</a:t>
              </a:r>
            </a:p>
          </p:txBody>
        </p:sp>
        <p:pic>
          <p:nvPicPr>
            <p:cNvPr id="73" name="Picture 2" descr="Image result for azure cosmos db icon">
              <a:hlinkClick r:id="rId3"/>
              <a:extLst>
                <a:ext uri="{FF2B5EF4-FFF2-40B4-BE49-F238E27FC236}">
                  <a16:creationId xmlns:a16="http://schemas.microsoft.com/office/drawing/2014/main" id="{02F074D3-08E2-4FD5-98A1-B71E07AC947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8">
              <a:hlinkClick r:id="rId6"/>
              <a:extLst>
                <a:ext uri="{FF2B5EF4-FFF2-40B4-BE49-F238E27FC236}">
                  <a16:creationId xmlns:a16="http://schemas.microsoft.com/office/drawing/2014/main" id="{E90AF084-F84B-41F7-9077-E5A7B6558252}"/>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75" name="Picture 6" descr="Related image">
              <a:hlinkClick r:id="rId8"/>
              <a:extLst>
                <a:ext uri="{FF2B5EF4-FFF2-40B4-BE49-F238E27FC236}">
                  <a16:creationId xmlns:a16="http://schemas.microsoft.com/office/drawing/2014/main" id="{2577C220-8402-479A-8A77-8A7E2C3666D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Image result for azure stream analytics icon">
              <a:hlinkClick r:id="rId10"/>
              <a:extLst>
                <a:ext uri="{FF2B5EF4-FFF2-40B4-BE49-F238E27FC236}">
                  <a16:creationId xmlns:a16="http://schemas.microsoft.com/office/drawing/2014/main" id="{F97EAAC2-9DE7-4C32-9322-52C404B7D3D7}"/>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Image result for azure IoT icon">
              <a:hlinkClick r:id="rId12"/>
              <a:extLst>
                <a:ext uri="{FF2B5EF4-FFF2-40B4-BE49-F238E27FC236}">
                  <a16:creationId xmlns:a16="http://schemas.microsoft.com/office/drawing/2014/main" id="{EE6326D7-7881-4A57-BCC6-0E1567E814AB}"/>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Image result for azure active directory icon">
              <a:hlinkClick r:id="rId14"/>
              <a:extLst>
                <a:ext uri="{FF2B5EF4-FFF2-40B4-BE49-F238E27FC236}">
                  <a16:creationId xmlns:a16="http://schemas.microsoft.com/office/drawing/2014/main" id="{DD36296E-9E57-4BE0-A124-8CD61CBE8F25}"/>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8">
            <a:extLst>
              <a:ext uri="{FF2B5EF4-FFF2-40B4-BE49-F238E27FC236}">
                <a16:creationId xmlns:a16="http://schemas.microsoft.com/office/drawing/2014/main" id="{D298DE27-DCD3-40F5-970A-542881D97A5A}"/>
              </a:ext>
            </a:extLst>
          </p:cNvPr>
          <p:cNvGrpSpPr/>
          <p:nvPr/>
        </p:nvGrpSpPr>
        <p:grpSpPr>
          <a:xfrm>
            <a:off x="457403" y="1985094"/>
            <a:ext cx="2587171" cy="4694226"/>
            <a:chOff x="465758" y="1582329"/>
            <a:chExt cx="2639424" cy="4789034"/>
          </a:xfrm>
        </p:grpSpPr>
        <p:sp>
          <p:nvSpPr>
            <p:cNvPr id="80" name="Rectangle 122">
              <a:extLst>
                <a:ext uri="{FF2B5EF4-FFF2-40B4-BE49-F238E27FC236}">
                  <a16:creationId xmlns:a16="http://schemas.microsoft.com/office/drawing/2014/main" id="{BCF05FC8-18BA-4D45-BE0E-75F591CA26EE}"/>
                </a:ext>
              </a:extLst>
            </p:cNvPr>
            <p:cNvSpPr/>
            <p:nvPr/>
          </p:nvSpPr>
          <p:spPr bwMode="auto">
            <a:xfrm>
              <a:off x="465758" y="1582329"/>
              <a:ext cx="2639424" cy="4789034"/>
            </a:xfrm>
            <a:prstGeom prst="rect">
              <a:avLst/>
            </a:prstGeom>
            <a:solidFill>
              <a:srgbClr val="FFFFFF"/>
            </a:solidFill>
            <a:ln w="28575" cap="flat" cmpd="sng" algn="ctr">
              <a:solidFill>
                <a:srgbClr val="0078D7"/>
              </a:solidFill>
              <a:prstDash val="sysDash"/>
              <a:headEnd type="none" w="med" len="med"/>
              <a:tailEnd type="none" w="med" len="med"/>
            </a:ln>
            <a:effectLst/>
          </p:spPr>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eaLnBrk="1" fontAlgn="base" latinLnBrk="0" hangingPunct="1">
                <a:lnSpc>
                  <a:spcPct val="90000"/>
                </a:lnSpc>
                <a:spcBef>
                  <a:spcPct val="0"/>
                </a:spcBef>
                <a:spcAft>
                  <a:spcPct val="0"/>
                </a:spcAft>
                <a:buClrTx/>
                <a:buSzTx/>
                <a:buFontTx/>
                <a:buNone/>
                <a:tabLst/>
                <a:defRPr/>
              </a:pPr>
              <a:r>
                <a:rPr kumimoji="0" lang="ja-JP" altLang="en-US" sz="1961" b="1" i="0" u="none" strike="noStrike" kern="0" cap="none" spc="0" normalizeH="0" baseline="0" noProof="0" dirty="0">
                  <a:ln>
                    <a:noFill/>
                  </a:ln>
                  <a:gradFill>
                    <a:gsLst>
                      <a:gs pos="0">
                        <a:srgbClr val="353535"/>
                      </a:gs>
                      <a:gs pos="100000">
                        <a:srgbClr val="353535"/>
                      </a:gs>
                    </a:gsLst>
                    <a:lin ang="5400000" scaled="0"/>
                  </a:gradFill>
                  <a:effectLst/>
                  <a:uLnTx/>
                  <a:uFillTx/>
                  <a:latin typeface="+mn-ea"/>
                  <a:cs typeface="Segoe UI" pitchFamily="34" charset="0"/>
                </a:rPr>
                <a:t>開発</a:t>
              </a:r>
              <a:endParaRPr kumimoji="0" lang="en-US" sz="1961" b="1" i="0" u="none" strike="noStrike" kern="0" cap="none" spc="0" normalizeH="0" baseline="0" noProof="0" dirty="0">
                <a:ln>
                  <a:noFill/>
                </a:ln>
                <a:gradFill>
                  <a:gsLst>
                    <a:gs pos="0">
                      <a:srgbClr val="353535"/>
                    </a:gs>
                    <a:gs pos="100000">
                      <a:srgbClr val="353535"/>
                    </a:gs>
                  </a:gsLst>
                  <a:lin ang="5400000" scaled="0"/>
                </a:gradFill>
                <a:effectLst/>
                <a:uLnTx/>
                <a:uFillTx/>
                <a:latin typeface="+mn-ea"/>
                <a:cs typeface="Segoe UI" pitchFamily="34" charset="0"/>
              </a:endParaRPr>
            </a:p>
          </p:txBody>
        </p:sp>
        <p:sp>
          <p:nvSpPr>
            <p:cNvPr id="81" name="Rectangle 105">
              <a:extLst>
                <a:ext uri="{FF2B5EF4-FFF2-40B4-BE49-F238E27FC236}">
                  <a16:creationId xmlns:a16="http://schemas.microsoft.com/office/drawing/2014/main" id="{75F08672-7CFB-43D5-B36E-4E8FD7BA86CA}"/>
                </a:ext>
              </a:extLst>
            </p:cNvPr>
            <p:cNvSpPr/>
            <p:nvPr/>
          </p:nvSpPr>
          <p:spPr bwMode="auto">
            <a:xfrm>
              <a:off x="600126" y="3946199"/>
              <a:ext cx="2367959" cy="75895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defTabSz="913587"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Local Development</a:t>
              </a:r>
            </a:p>
          </p:txBody>
        </p:sp>
        <p:sp>
          <p:nvSpPr>
            <p:cNvPr id="82" name="Rectangle 103">
              <a:extLst>
                <a:ext uri="{FF2B5EF4-FFF2-40B4-BE49-F238E27FC236}">
                  <a16:creationId xmlns:a16="http://schemas.microsoft.com/office/drawing/2014/main" id="{EC3202AC-C499-429E-9D84-56C323A5A49B}"/>
                </a:ext>
              </a:extLst>
            </p:cNvPr>
            <p:cNvSpPr/>
            <p:nvPr/>
          </p:nvSpPr>
          <p:spPr bwMode="auto">
            <a:xfrm>
              <a:off x="600126" y="4726362"/>
              <a:ext cx="2367959" cy="75895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defTabSz="913587"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Monitoring</a:t>
              </a:r>
            </a:p>
          </p:txBody>
        </p:sp>
        <p:sp>
          <p:nvSpPr>
            <p:cNvPr id="83" name="Rectangle 104">
              <a:extLst>
                <a:ext uri="{FF2B5EF4-FFF2-40B4-BE49-F238E27FC236}">
                  <a16:creationId xmlns:a16="http://schemas.microsoft.com/office/drawing/2014/main" id="{20045EB3-0615-4887-AB93-C7CE331A3BB3}"/>
                </a:ext>
              </a:extLst>
            </p:cNvPr>
            <p:cNvSpPr/>
            <p:nvPr/>
          </p:nvSpPr>
          <p:spPr bwMode="auto">
            <a:xfrm>
              <a:off x="600126" y="2389033"/>
              <a:ext cx="2370688" cy="75515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defTabSz="913587"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IDE support</a:t>
              </a:r>
            </a:p>
          </p:txBody>
        </p:sp>
        <p:sp>
          <p:nvSpPr>
            <p:cNvPr id="84" name="Rectangle 106">
              <a:extLst>
                <a:ext uri="{FF2B5EF4-FFF2-40B4-BE49-F238E27FC236}">
                  <a16:creationId xmlns:a16="http://schemas.microsoft.com/office/drawing/2014/main" id="{5B6EAF82-6567-4417-95F5-74E8E2E430F6}"/>
                </a:ext>
              </a:extLst>
            </p:cNvPr>
            <p:cNvSpPr/>
            <p:nvPr/>
          </p:nvSpPr>
          <p:spPr bwMode="auto">
            <a:xfrm>
              <a:off x="600126" y="3168448"/>
              <a:ext cx="2367959" cy="75895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defTabSz="913587"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Integrated DevOps</a:t>
              </a:r>
            </a:p>
          </p:txBody>
        </p:sp>
        <p:sp>
          <p:nvSpPr>
            <p:cNvPr id="85" name="Rectangle 71">
              <a:extLst>
                <a:ext uri="{FF2B5EF4-FFF2-40B4-BE49-F238E27FC236}">
                  <a16:creationId xmlns:a16="http://schemas.microsoft.com/office/drawing/2014/main" id="{E7D001E9-1CE1-4B11-BC6C-19CE2605AE0C}"/>
                </a:ext>
              </a:extLst>
            </p:cNvPr>
            <p:cNvSpPr/>
            <p:nvPr/>
          </p:nvSpPr>
          <p:spPr bwMode="auto">
            <a:xfrm>
              <a:off x="600126" y="5506525"/>
              <a:ext cx="2367959" cy="75895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defTabSz="913587"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Visual Debug History</a:t>
              </a:r>
            </a:p>
          </p:txBody>
        </p:sp>
        <p:sp>
          <p:nvSpPr>
            <p:cNvPr id="86" name="Freeform 33">
              <a:extLst>
                <a:ext uri="{FF2B5EF4-FFF2-40B4-BE49-F238E27FC236}">
                  <a16:creationId xmlns:a16="http://schemas.microsoft.com/office/drawing/2014/main" id="{7438B074-4E81-489D-8342-5888E9A11841}"/>
                </a:ext>
              </a:extLst>
            </p:cNvPr>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marL="0" marR="0" lvl="0" indent="0"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n-ea"/>
              </a:endParaRPr>
            </a:p>
          </p:txBody>
        </p:sp>
        <p:sp>
          <p:nvSpPr>
            <p:cNvPr id="87" name="Freeform 41">
              <a:extLst>
                <a:ext uri="{FF2B5EF4-FFF2-40B4-BE49-F238E27FC236}">
                  <a16:creationId xmlns:a16="http://schemas.microsoft.com/office/drawing/2014/main" id="{5E5E384C-ABC2-4725-AF60-0EA94163206F}"/>
                </a:ext>
              </a:extLst>
            </p:cNvPr>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rgbClr val="FFFFFF"/>
            </a:solidFill>
            <a:ln>
              <a:noFill/>
            </a:ln>
          </p:spPr>
          <p:txBody>
            <a:bodyPr vert="horz" wrap="square" lIns="89604" tIns="44802" rIns="89604" bIns="44802" numCol="1" anchor="t" anchorCtr="0" compatLnSpc="1">
              <a:prstTxWarp prst="textNoShape">
                <a:avLst/>
              </a:prstTxWarp>
            </a:bodyPr>
            <a:lstStyle/>
            <a:p>
              <a:pPr marL="0" marR="0" lvl="0" indent="0"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mn-ea"/>
              </a:endParaRPr>
            </a:p>
          </p:txBody>
        </p:sp>
        <p:pic>
          <p:nvPicPr>
            <p:cNvPr id="88" name="Picture 118">
              <a:extLst>
                <a:ext uri="{FF2B5EF4-FFF2-40B4-BE49-F238E27FC236}">
                  <a16:creationId xmlns:a16="http://schemas.microsoft.com/office/drawing/2014/main" id="{4B25B521-7986-471E-8A66-DD3EC778FFA4}"/>
                </a:ext>
              </a:extLst>
            </p:cNvPr>
            <p:cNvPicPr>
              <a:picLocks noChangeAspect="1"/>
            </p:cNvPicPr>
            <p:nvPr/>
          </p:nvPicPr>
          <p:blipFill rotWithShape="1">
            <a:blip r:embed="rId16"/>
            <a:srcRect t="24612" b="31602"/>
            <a:stretch/>
          </p:blipFill>
          <p:spPr>
            <a:xfrm>
              <a:off x="548944" y="2579670"/>
              <a:ext cx="925843" cy="373884"/>
            </a:xfrm>
            <a:prstGeom prst="rect">
              <a:avLst/>
            </a:prstGeom>
          </p:spPr>
        </p:pic>
        <p:sp>
          <p:nvSpPr>
            <p:cNvPr id="89" name="arrow_5">
              <a:extLst>
                <a:ext uri="{FF2B5EF4-FFF2-40B4-BE49-F238E27FC236}">
                  <a16:creationId xmlns:a16="http://schemas.microsoft.com/office/drawing/2014/main" id="{6D961367-5EB6-4E94-97AB-20707063F382}"/>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mn-ea"/>
              </a:endParaRPr>
            </a:p>
          </p:txBody>
        </p:sp>
        <p:sp>
          <p:nvSpPr>
            <p:cNvPr id="90" name="Eye">
              <a:extLst>
                <a:ext uri="{FF2B5EF4-FFF2-40B4-BE49-F238E27FC236}">
                  <a16:creationId xmlns:a16="http://schemas.microsoft.com/office/drawing/2014/main" id="{CF01DB0F-9B72-4D2D-90F5-4DC4D4A6741E}"/>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mn-ea"/>
              </a:endParaRPr>
            </a:p>
          </p:txBody>
        </p:sp>
      </p:grpSp>
      <p:grpSp>
        <p:nvGrpSpPr>
          <p:cNvPr id="91" name="Group 53">
            <a:extLst>
              <a:ext uri="{FF2B5EF4-FFF2-40B4-BE49-F238E27FC236}">
                <a16:creationId xmlns:a16="http://schemas.microsoft.com/office/drawing/2014/main" id="{0AA80EC0-0BC3-4CB2-8811-2E1466325385}"/>
              </a:ext>
            </a:extLst>
          </p:cNvPr>
          <p:cNvGrpSpPr/>
          <p:nvPr/>
        </p:nvGrpSpPr>
        <p:grpSpPr>
          <a:xfrm>
            <a:off x="3357726" y="2785926"/>
            <a:ext cx="2738838" cy="1971494"/>
            <a:chOff x="9093048" y="2389036"/>
            <a:chExt cx="2794153" cy="2011312"/>
          </a:xfrm>
        </p:grpSpPr>
        <p:sp>
          <p:nvSpPr>
            <p:cNvPr id="92" name="Rectangle 67">
              <a:extLst>
                <a:ext uri="{FF2B5EF4-FFF2-40B4-BE49-F238E27FC236}">
                  <a16:creationId xmlns:a16="http://schemas.microsoft.com/office/drawing/2014/main" id="{BF309F76-BF70-4934-9C16-600757F97564}"/>
                </a:ext>
              </a:extLst>
            </p:cNvPr>
            <p:cNvSpPr/>
            <p:nvPr/>
          </p:nvSpPr>
          <p:spPr bwMode="auto">
            <a:xfrm>
              <a:off x="9093048" y="2389036"/>
              <a:ext cx="2794153" cy="6056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defTabSz="932125"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Event Grid</a:t>
              </a:r>
            </a:p>
          </p:txBody>
        </p:sp>
        <p:sp>
          <p:nvSpPr>
            <p:cNvPr id="93" name="Rectangle 73">
              <a:extLst>
                <a:ext uri="{FF2B5EF4-FFF2-40B4-BE49-F238E27FC236}">
                  <a16:creationId xmlns:a16="http://schemas.microsoft.com/office/drawing/2014/main" id="{62CDE0DD-8022-4BEA-BC43-580037008845}"/>
                </a:ext>
              </a:extLst>
            </p:cNvPr>
            <p:cNvSpPr/>
            <p:nvPr/>
          </p:nvSpPr>
          <p:spPr bwMode="auto">
            <a:xfrm>
              <a:off x="9093048" y="2994701"/>
              <a:ext cx="2794153" cy="1405647"/>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ja-JP" altLang="en-US" sz="1567" kern="0" dirty="0">
                  <a:gradFill>
                    <a:gsLst>
                      <a:gs pos="1250">
                        <a:srgbClr val="353535"/>
                      </a:gs>
                      <a:gs pos="100000">
                        <a:srgbClr val="353535"/>
                      </a:gs>
                    </a:gsLst>
                    <a:lin ang="5400000" scaled="0"/>
                  </a:gradFill>
                  <a:latin typeface="+mn-ea"/>
                </a:rPr>
                <a:t>コードまたはロジックをトリガできるすべてのイベントを管理</a:t>
              </a:r>
              <a:endParaRPr kumimoji="0" lang="en-US" sz="1567" b="0" i="0" u="none" strike="noStrike" kern="0" cap="none" spc="0" normalizeH="0" baseline="0" noProof="0" dirty="0">
                <a:ln>
                  <a:noFill/>
                </a:ln>
                <a:gradFill>
                  <a:gsLst>
                    <a:gs pos="1250">
                      <a:srgbClr val="353535"/>
                    </a:gs>
                    <a:gs pos="100000">
                      <a:srgbClr val="353535"/>
                    </a:gs>
                  </a:gsLst>
                  <a:lin ang="5400000" scaled="0"/>
                </a:gradFill>
                <a:effectLst/>
                <a:uLnTx/>
                <a:uFillTx/>
                <a:latin typeface="+mn-ea"/>
                <a:cs typeface="+mn-cs"/>
              </a:endParaRPr>
            </a:p>
          </p:txBody>
        </p:sp>
        <p:pic>
          <p:nvPicPr>
            <p:cNvPr id="94" name="Picture 14" descr="Image result for azure event grid">
              <a:extLst>
                <a:ext uri="{FF2B5EF4-FFF2-40B4-BE49-F238E27FC236}">
                  <a16:creationId xmlns:a16="http://schemas.microsoft.com/office/drawing/2014/main" id="{BFB7A5D5-CF80-4442-8D51-703575E676F4}"/>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78">
            <a:extLst>
              <a:ext uri="{FF2B5EF4-FFF2-40B4-BE49-F238E27FC236}">
                <a16:creationId xmlns:a16="http://schemas.microsoft.com/office/drawing/2014/main" id="{3144B858-653D-4035-B9FE-4060E5B81D15}"/>
              </a:ext>
            </a:extLst>
          </p:cNvPr>
          <p:cNvGrpSpPr/>
          <p:nvPr/>
        </p:nvGrpSpPr>
        <p:grpSpPr>
          <a:xfrm>
            <a:off x="8947514" y="2785926"/>
            <a:ext cx="2738838" cy="1971494"/>
            <a:chOff x="3436883" y="2389036"/>
            <a:chExt cx="2794153" cy="2011312"/>
          </a:xfrm>
        </p:grpSpPr>
        <p:sp>
          <p:nvSpPr>
            <p:cNvPr id="96" name="Rectangle 79">
              <a:extLst>
                <a:ext uri="{FF2B5EF4-FFF2-40B4-BE49-F238E27FC236}">
                  <a16:creationId xmlns:a16="http://schemas.microsoft.com/office/drawing/2014/main" id="{9ABCE5FC-6500-440D-A0D1-05C304A9F0DF}"/>
                </a:ext>
              </a:extLst>
            </p:cNvPr>
            <p:cNvSpPr/>
            <p:nvPr/>
          </p:nvSpPr>
          <p:spPr bwMode="auto">
            <a:xfrm>
              <a:off x="3436883" y="2389036"/>
              <a:ext cx="2794153" cy="6056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defTabSz="932125"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a:ln>
                    <a:noFill/>
                  </a:ln>
                  <a:gradFill>
                    <a:gsLst>
                      <a:gs pos="0">
                        <a:srgbClr val="FFFFFF"/>
                      </a:gs>
                      <a:gs pos="100000">
                        <a:srgbClr val="FFFFFF"/>
                      </a:gs>
                    </a:gsLst>
                    <a:lin ang="5400000" scaled="0"/>
                  </a:gradFill>
                  <a:effectLst/>
                  <a:uLnTx/>
                  <a:uFillTx/>
                  <a:latin typeface="+mn-ea"/>
                  <a:cs typeface="Segoe UI" pitchFamily="34" charset="0"/>
                </a:rPr>
                <a:t>Functions</a:t>
              </a:r>
            </a:p>
          </p:txBody>
        </p:sp>
        <p:sp>
          <p:nvSpPr>
            <p:cNvPr id="97" name="Rectangle 80">
              <a:extLst>
                <a:ext uri="{FF2B5EF4-FFF2-40B4-BE49-F238E27FC236}">
                  <a16:creationId xmlns:a16="http://schemas.microsoft.com/office/drawing/2014/main" id="{01C676B4-A896-4F45-ADA3-9D735E8102A7}"/>
                </a:ext>
              </a:extLst>
            </p:cNvPr>
            <p:cNvSpPr/>
            <p:nvPr/>
          </p:nvSpPr>
          <p:spPr bwMode="auto">
            <a:xfrm>
              <a:off x="3436883" y="2994701"/>
              <a:ext cx="2794153" cy="1405647"/>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lvl="0" algn="ctr" defTabSz="914049">
                <a:lnSpc>
                  <a:spcPct val="90000"/>
                </a:lnSpc>
                <a:spcAft>
                  <a:spcPts val="588"/>
                </a:spcAft>
                <a:defRPr/>
              </a:pPr>
              <a:r>
                <a:rPr lang="ja-JP" altLang="en-US" sz="1567" kern="0" dirty="0">
                  <a:gradFill>
                    <a:gsLst>
                      <a:gs pos="1250">
                        <a:srgbClr val="353535"/>
                      </a:gs>
                      <a:gs pos="100000">
                        <a:srgbClr val="353535"/>
                      </a:gs>
                    </a:gsLst>
                    <a:lin ang="5400000" scaled="0"/>
                  </a:gradFill>
                  <a:latin typeface="+mn-ea"/>
                </a:rPr>
                <a:t>指定したイベントに基づいてコードを実行</a:t>
              </a:r>
              <a:endParaRPr kumimoji="0" lang="en-US" sz="1567" b="0" i="0" u="none" strike="noStrike" kern="0" cap="none" spc="0" normalizeH="0" baseline="0" noProof="0" dirty="0">
                <a:ln>
                  <a:noFill/>
                </a:ln>
                <a:gradFill>
                  <a:gsLst>
                    <a:gs pos="1250">
                      <a:srgbClr val="353535"/>
                    </a:gs>
                    <a:gs pos="100000">
                      <a:srgbClr val="353535"/>
                    </a:gs>
                  </a:gsLst>
                  <a:lin ang="5400000" scaled="0"/>
                </a:gradFill>
                <a:effectLst/>
                <a:uLnTx/>
                <a:uFillTx/>
                <a:latin typeface="+mn-ea"/>
                <a:cs typeface="+mn-cs"/>
              </a:endParaRPr>
            </a:p>
          </p:txBody>
        </p:sp>
        <p:grpSp>
          <p:nvGrpSpPr>
            <p:cNvPr id="98" name="Group 81">
              <a:extLst>
                <a:ext uri="{FF2B5EF4-FFF2-40B4-BE49-F238E27FC236}">
                  <a16:creationId xmlns:a16="http://schemas.microsoft.com/office/drawing/2014/main" id="{D69646EE-6884-4994-BD01-10630C992D82}"/>
                </a:ext>
              </a:extLst>
            </p:cNvPr>
            <p:cNvGrpSpPr/>
            <p:nvPr/>
          </p:nvGrpSpPr>
          <p:grpSpPr>
            <a:xfrm>
              <a:off x="3626039" y="2531117"/>
              <a:ext cx="481498" cy="321504"/>
              <a:chOff x="6795675" y="2984792"/>
              <a:chExt cx="651897" cy="435283"/>
            </a:xfrm>
            <a:solidFill>
              <a:srgbClr val="FFFFFF"/>
            </a:solidFill>
          </p:grpSpPr>
          <p:sp>
            <p:nvSpPr>
              <p:cNvPr id="99" name="Freeform 18">
                <a:extLst>
                  <a:ext uri="{FF2B5EF4-FFF2-40B4-BE49-F238E27FC236}">
                    <a16:creationId xmlns:a16="http://schemas.microsoft.com/office/drawing/2014/main" id="{E2FA4401-3246-4C49-BE8D-26E9B79EB523}"/>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defTabSz="913799"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lin ang="5400000" scaled="0"/>
                  </a:gradFill>
                  <a:effectLst/>
                  <a:uLnTx/>
                  <a:uFillTx/>
                  <a:latin typeface="+mn-ea"/>
                </a:endParaRPr>
              </a:p>
            </p:txBody>
          </p:sp>
          <p:grpSp>
            <p:nvGrpSpPr>
              <p:cNvPr id="100" name="Group 83">
                <a:extLst>
                  <a:ext uri="{FF2B5EF4-FFF2-40B4-BE49-F238E27FC236}">
                    <a16:creationId xmlns:a16="http://schemas.microsoft.com/office/drawing/2014/main" id="{5363F7E7-3985-46D6-BBBC-D4EE357A4DF9}"/>
                  </a:ext>
                </a:extLst>
              </p:cNvPr>
              <p:cNvGrpSpPr/>
              <p:nvPr/>
            </p:nvGrpSpPr>
            <p:grpSpPr>
              <a:xfrm>
                <a:off x="6795675" y="3059346"/>
                <a:ext cx="141873" cy="271583"/>
                <a:chOff x="3016688" y="2176623"/>
                <a:chExt cx="166688" cy="319087"/>
              </a:xfrm>
              <a:grpFill/>
            </p:grpSpPr>
            <p:cxnSp>
              <p:nvCxnSpPr>
                <p:cNvPr id="104" name="Straight Connector 87">
                  <a:extLst>
                    <a:ext uri="{FF2B5EF4-FFF2-40B4-BE49-F238E27FC236}">
                      <a16:creationId xmlns:a16="http://schemas.microsoft.com/office/drawing/2014/main" id="{8EC2FFCC-5A34-4A89-AABB-1B7A75946279}"/>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05" name="Straight Connector 88">
                  <a:extLst>
                    <a:ext uri="{FF2B5EF4-FFF2-40B4-BE49-F238E27FC236}">
                      <a16:creationId xmlns:a16="http://schemas.microsoft.com/office/drawing/2014/main" id="{943BF867-C095-4AEC-87C3-9B91967C58CC}"/>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nvGrpSpPr>
              <p:cNvPr id="101" name="Group 84">
                <a:extLst>
                  <a:ext uri="{FF2B5EF4-FFF2-40B4-BE49-F238E27FC236}">
                    <a16:creationId xmlns:a16="http://schemas.microsoft.com/office/drawing/2014/main" id="{61105962-985F-43E4-AF06-0B3493A5D76C}"/>
                  </a:ext>
                </a:extLst>
              </p:cNvPr>
              <p:cNvGrpSpPr/>
              <p:nvPr/>
            </p:nvGrpSpPr>
            <p:grpSpPr>
              <a:xfrm flipH="1">
                <a:off x="7305699" y="3059346"/>
                <a:ext cx="141873" cy="271583"/>
                <a:chOff x="3016688" y="2176623"/>
                <a:chExt cx="166688" cy="319087"/>
              </a:xfrm>
              <a:grpFill/>
            </p:grpSpPr>
            <p:cxnSp>
              <p:nvCxnSpPr>
                <p:cNvPr id="102" name="Straight Connector 85">
                  <a:extLst>
                    <a:ext uri="{FF2B5EF4-FFF2-40B4-BE49-F238E27FC236}">
                      <a16:creationId xmlns:a16="http://schemas.microsoft.com/office/drawing/2014/main" id="{621A1B48-A982-4305-9263-7A77CE1E1C7D}"/>
                    </a:ext>
                  </a:extLst>
                </p:cNvPr>
                <p:cNvCxnSpPr>
                  <a:cxnSpLocks/>
                </p:cNvCxnSpPr>
                <p:nvPr/>
              </p:nvCxnSpPr>
              <p:spPr>
                <a:xfrm>
                  <a:off x="3019069" y="2333785"/>
                  <a:ext cx="164307" cy="161925"/>
                </a:xfrm>
                <a:prstGeom prst="line">
                  <a:avLst/>
                </a:prstGeom>
                <a:grpFill/>
                <a:ln w="31750" cap="rnd" cmpd="sng" algn="ctr">
                  <a:solidFill>
                    <a:srgbClr val="FFFFFF"/>
                  </a:solidFill>
                  <a:prstDash val="solid"/>
                  <a:headEnd type="none"/>
                  <a:tailEnd type="none"/>
                </a:ln>
                <a:effectLst/>
              </p:spPr>
            </p:cxnSp>
            <p:cxnSp>
              <p:nvCxnSpPr>
                <p:cNvPr id="103" name="Straight Connector 86">
                  <a:extLst>
                    <a:ext uri="{FF2B5EF4-FFF2-40B4-BE49-F238E27FC236}">
                      <a16:creationId xmlns:a16="http://schemas.microsoft.com/office/drawing/2014/main" id="{4AD5A492-D950-4F73-A9F8-FDD611B5AB7A}"/>
                    </a:ext>
                  </a:extLst>
                </p:cNvPr>
                <p:cNvCxnSpPr>
                  <a:cxnSpLocks/>
                </p:cNvCxnSpPr>
                <p:nvPr/>
              </p:nvCxnSpPr>
              <p:spPr>
                <a:xfrm flipV="1">
                  <a:off x="3016688" y="2176623"/>
                  <a:ext cx="159544" cy="157230"/>
                </a:xfrm>
                <a:prstGeom prst="line">
                  <a:avLst/>
                </a:prstGeom>
                <a:grpFill/>
                <a:ln w="31750" cap="rnd" cmpd="sng" algn="ctr">
                  <a:solidFill>
                    <a:srgbClr val="FFFFFF"/>
                  </a:solidFill>
                  <a:prstDash val="solid"/>
                  <a:headEnd type="none"/>
                  <a:tailEnd type="none"/>
                </a:ln>
                <a:effectLst/>
              </p:spPr>
            </p:cxnSp>
          </p:grpSp>
        </p:grpSp>
      </p:grpSp>
    </p:spTree>
    <p:extLst>
      <p:ext uri="{BB962C8B-B14F-4D97-AF65-F5344CB8AC3E}">
        <p14:creationId xmlns:p14="http://schemas.microsoft.com/office/powerpoint/2010/main" val="2484587584"/>
      </p:ext>
    </p:extLst>
  </p:cSld>
  <p:clrMapOvr>
    <a:masterClrMapping/>
  </p:clrMapOvr>
  <p:transition>
    <p:fade/>
  </p:transition>
</p:sld>
</file>

<file path=ppt/theme/_rels/theme3.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1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 Yu Gothic">
      <a:majorFont>
        <a:latin typeface="Segoe UI"/>
        <a:ea typeface="Yu Gothic UI"/>
        <a:cs typeface=""/>
      </a:majorFont>
      <a:minorFont>
        <a:latin typeface="Segoe UI"/>
        <a:ea typeface="Yu Gothic UI"/>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C984F057-AF83-492C-923A-D738A26932B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19BE7FD6AA70E14783FD920977AC3A96" ma:contentTypeVersion="9" ma:contentTypeDescription="新しいドキュメントを作成します。" ma:contentTypeScope="" ma:versionID="edf3a7c94589ac6714c64829ab60d3ec">
  <xsd:schema xmlns:xsd="http://www.w3.org/2001/XMLSchema" xmlns:xs="http://www.w3.org/2001/XMLSchema" xmlns:p="http://schemas.microsoft.com/office/2006/metadata/properties" xmlns:ns2="4214517b-8493-4740-b278-feee36fe27f0" xmlns:ns3="aad775df-64eb-43f9-8d17-c6f1160d9df6" targetNamespace="http://schemas.microsoft.com/office/2006/metadata/properties" ma:root="true" ma:fieldsID="e8395cbc65f233db95b10b838be4ef51" ns2:_="" ns3:_="">
    <xsd:import namespace="4214517b-8493-4740-b278-feee36fe27f0"/>
    <xsd:import namespace="aad775df-64eb-43f9-8d17-c6f1160d9df6"/>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14517b-8493-4740-b278-feee36fe2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ad775df-64eb-43f9-8d17-c6f1160d9df6" elementFormDefault="qualified">
    <xsd:import namespace="http://schemas.microsoft.com/office/2006/documentManagement/types"/>
    <xsd:import namespace="http://schemas.microsoft.com/office/infopath/2007/PartnerControls"/>
    <xsd:element name="SharedWithUsers" ma:index="12"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aad775df-64eb-43f9-8d17-c6f1160d9df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214517b-8493-4740-b278-feee36fe27f0"/>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8BA301F-D5D5-484C-9E73-89BBFB92E2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14517b-8493-4740-b278-feee36fe27f0"/>
    <ds:schemaRef ds:uri="aad775df-64eb-43f9-8d17-c6f1160d9d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5263</TotalTime>
  <Words>3061</Words>
  <Application>Microsoft Office PowerPoint</Application>
  <PresentationFormat>ユーザー設定</PresentationFormat>
  <Paragraphs>455</Paragraphs>
  <Slides>34</Slides>
  <Notes>10</Notes>
  <HiddenSlides>0</HiddenSlides>
  <MMClips>0</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34</vt:i4>
      </vt:variant>
    </vt:vector>
  </HeadingPairs>
  <TitlesOfParts>
    <vt:vector size="49" baseType="lpstr">
      <vt:lpstr>ＭＳ Ｐゴシック</vt:lpstr>
      <vt:lpstr>Yu Gothic UI</vt:lpstr>
      <vt:lpstr>Meiryo</vt:lpstr>
      <vt:lpstr>游ゴシック</vt:lpstr>
      <vt:lpstr>Arial</vt:lpstr>
      <vt:lpstr>Calibri</vt:lpstr>
      <vt:lpstr>Consolas</vt:lpstr>
      <vt:lpstr>Segoe UI</vt:lpstr>
      <vt:lpstr>Segoe UI Light</vt:lpstr>
      <vt:lpstr>Segoe UI Semibold</vt:lpstr>
      <vt:lpstr>Segoe UI Semilight</vt:lpstr>
      <vt:lpstr>Wingdings</vt:lpstr>
      <vt:lpstr>1_5-30721_Build_2016_Template_Light</vt:lpstr>
      <vt:lpstr>WHITE TEMPLATE</vt:lpstr>
      <vt:lpstr>3_MS1444_Windows Azure Template 16x9_r08b</vt:lpstr>
      <vt:lpstr>サーバレスアーキテクチャで クラウドネイティブ化を目指す</vt:lpstr>
      <vt:lpstr>アジェンダ</vt:lpstr>
      <vt:lpstr>PowerPoint プレゼンテーション</vt:lpstr>
      <vt:lpstr>もしクラウドが移動手段だったら・・・</vt:lpstr>
      <vt:lpstr>もしクラウドが移動手段だったら・・・</vt:lpstr>
      <vt:lpstr>もしクラウドが移動手段だったら・・・</vt:lpstr>
      <vt:lpstr>アプリケーション プラットフォーム の “変革”</vt:lpstr>
      <vt:lpstr>PowerPoint プレゼンテーション</vt:lpstr>
      <vt:lpstr>サーバーレスの主要コンポーネント</vt:lpstr>
      <vt:lpstr>Azure Functions  イベント・データ駆動 の関数実行サービス</vt:lpstr>
      <vt:lpstr>Azure Functions 入門</vt:lpstr>
      <vt:lpstr>Functions のコンセプト</vt:lpstr>
      <vt:lpstr>豊富なトリガー / バインディングの選択肢</vt:lpstr>
      <vt:lpstr>Functions プログラミングモデル - C#</vt:lpstr>
      <vt:lpstr>Functions プログラミングモデル – Node.js</vt:lpstr>
      <vt:lpstr>Functions のシナリオ例</vt:lpstr>
      <vt:lpstr>Azure Functions 2.0</vt:lpstr>
      <vt:lpstr>Durable Functions</vt:lpstr>
      <vt:lpstr>Azure Functions ホスティングオプション</vt:lpstr>
      <vt:lpstr>Azure Functions ホスティングオプション</vt:lpstr>
      <vt:lpstr>Azure Functions now supports Python!</vt:lpstr>
      <vt:lpstr>PowerPoint プレゼンテーション</vt:lpstr>
      <vt:lpstr>クラウド上でイベント処理</vt:lpstr>
      <vt:lpstr>信頼性とパフォーマンス</vt:lpstr>
      <vt:lpstr>Event Grid のシナリオ例</vt:lpstr>
      <vt:lpstr>Event Grid アップデート</vt:lpstr>
      <vt:lpstr>Logic App  コードレスで繋げる＆ オーケストレートする</vt:lpstr>
      <vt:lpstr>Logic Apps</vt:lpstr>
      <vt:lpstr>豊富なコネクタ</vt:lpstr>
      <vt:lpstr>ハイブリッド対応</vt:lpstr>
      <vt:lpstr>PowerPoint プレゼンテーション</vt:lpstr>
      <vt:lpstr>サーバレスでステートフル・ロングランニングワークロード 〜 Azureにおける選択肢</vt:lpstr>
      <vt:lpstr>リソース</vt:lpstr>
      <vt:lpstr>PowerPoint プレゼンテーション</vt:lpstr>
    </vt:vector>
  </TitlesOfParts>
  <Manager/>
  <Company>Microsoft Japan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dc:title>
  <dc:subject>&lt;Speech title here&gt;</dc:subject>
  <dc:creator>Ryuta Suzuki</dc:creator>
  <cp:keywords>TechSummit2018</cp:keywords>
  <dc:description>Audience Type:</dc:description>
  <cp:lastModifiedBy>一行 野村</cp:lastModifiedBy>
  <cp:revision>140</cp:revision>
  <cp:lastPrinted>2018-11-16T00:41:34Z</cp:lastPrinted>
  <dcterms:created xsi:type="dcterms:W3CDTF">2016-03-28T12:00:00Z</dcterms:created>
  <dcterms:modified xsi:type="dcterms:W3CDTF">2018-11-21T06:21:27Z</dcterms:modified>
  <cp:category>de:code 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0x01010019BE7FD6AA70E14783FD920977AC3A96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